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handoutMasterIdLst>
    <p:handoutMasterId r:id="rId7"/>
  </p:handoutMasterIdLst>
  <p:sldIdLst>
    <p:sldId id="1139" r:id="rId5"/>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62" userDrawn="1">
          <p15:clr>
            <a:srgbClr val="A4A3A4"/>
          </p15:clr>
        </p15:guide>
        <p15:guide id="2" pos="506" userDrawn="1">
          <p15:clr>
            <a:srgbClr val="A4A3A4"/>
          </p15:clr>
        </p15:guide>
        <p15:guide id="3" pos="642" userDrawn="1">
          <p15:clr>
            <a:srgbClr val="A4A3A4"/>
          </p15:clr>
        </p15:guide>
      </p15:sldGuideLst>
    </p:ext>
    <p:ext uri="{2D200454-40CA-4A62-9FC3-DE9A4176ACB9}">
      <p15:notesGuideLst xmlns:p15="http://schemas.microsoft.com/office/powerpoint/2012/main">
        <p15:guide id="1" orient="horz" pos="3090"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4573105-B80B-BE77-4429-DCCE34DD9EC1}" name="Bella Cannava" initials="BC" userId="Bella Cannava" providerId="None"/>
  <p188:author id="{F5123D0B-7B15-8241-114F-0F509F9C0883}" name="Jerry Huang" initials="JH" userId="S::jerry.huang@primeglobalpeople.com::47175e71-6f0f-4bf1-922a-f2da50266449" providerId="AD"/>
  <p188:author id="{7679B62A-1C92-1318-9C0A-A485E2FEF9AC}" name="Fact check" initials="HR" userId="Fact check" providerId="None"/>
  <p188:author id="{A650F12B-C64C-074B-07F6-F48D2265D014}" name="Christoph U. Correll" initials="CC" userId="eaee6724343eddb1" providerId="Windows Live"/>
  <p188:author id="{FE79984B-3160-25DE-C8CF-73D178008414}" name="Andrea Raballo" initials="AR" userId="S::andrea.raballo@unipg.it::18afce67-ba15-43e6-b5a2-f8a59fe1ccb9" providerId="AD"/>
  <p188:author id="{C07A505D-5E7E-6BEB-4195-801D42364FA7}" name="Ceren Akdeniz Vogt" initials="CA" userId="S::cak@lundbeckfonden.com::6291f9b8-8487-4396-8769-615d243e0f4b" providerId="AD"/>
  <p188:author id="{F5456967-F741-A654-320C-431971991AEE}" name="Emma Bone" initials="EB" userId="Emma Bone" providerId="None"/>
  <p188:author id="{8EBDF5A9-C4BC-A8A8-CDF6-CD616BF5A6CC}" name="Lucy Helas" initials="LH" userId="Lucy Helas" providerId="None"/>
  <p188:author id="{F33448D5-5D31-AF39-23D4-F2806F1DAECB}" name="Hazel Ramwi" initials="HR" userId="Hazel Ramwi" providerId="None"/>
  <p188:author id="{418AA2D6-496A-47C3-5018-89298CC9AEF7}" name="Elliot Piper-Brown" initials="EP" userId="S::elliot.piper-brown@primeglobalpeople.com::f9f5c069-9888-4662-9765-c25bc9bb0b78" providerId="AD"/>
  <p188:author id="{B832B1DC-702B-2076-34F6-ABE5906ECE9E}" name="Sarah Ramsden" initials="SR" userId="Sarah Ramsden" providerId="None"/>
  <p188:author id="{FFE47EE6-A2F0-13A5-8EE8-3661DB1849A6}" name="Medical Writer" initials="MW" userId="Medical 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4A6459"/>
    <a:srgbClr val="8FAB9F"/>
    <a:srgbClr val="C2D1CB"/>
    <a:srgbClr val="EBF0EE"/>
    <a:srgbClr val="D9D1CC"/>
    <a:srgbClr val="608273"/>
    <a:srgbClr val="42584F"/>
    <a:srgbClr val="BCCCC5"/>
    <a:srgbClr val="C6D4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919EEF-94A1-4D29-B680-FF08FB6FC65F}" v="2" dt="2026-06-12T12:41:49.929"/>
    <p1510:client id="{6729CB93-CDBB-4614-B762-F4F58F620CDF}" v="4" dt="2026-06-12T10:18:44.291"/>
    <p1510:client id="{E3B335FA-0DA1-4C4D-8A8E-5354B52C2DF9}" v="1" dt="2026-06-12T12:48:32.6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77" autoAdjust="0"/>
    <p:restoredTop sz="83462" autoAdjust="0"/>
  </p:normalViewPr>
  <p:slideViewPr>
    <p:cSldViewPr snapToGrid="0">
      <p:cViewPr varScale="1">
        <p:scale>
          <a:sx n="89" d="100"/>
          <a:sy n="89" d="100"/>
        </p:scale>
        <p:origin x="732" y="78"/>
      </p:cViewPr>
      <p:guideLst>
        <p:guide orient="horz" pos="1162"/>
        <p:guide pos="506"/>
        <p:guide pos="642"/>
      </p:guideLst>
    </p:cSldViewPr>
  </p:slideViewPr>
  <p:outlineViewPr>
    <p:cViewPr>
      <p:scale>
        <a:sx n="33" d="100"/>
        <a:sy n="33" d="100"/>
      </p:scale>
      <p:origin x="0" y="-7085"/>
    </p:cViewPr>
  </p:outlineViewPr>
  <p:notesTextViewPr>
    <p:cViewPr>
      <p:scale>
        <a:sx n="75" d="100"/>
        <a:sy n="75" d="100"/>
      </p:scale>
      <p:origin x="0" y="0"/>
    </p:cViewPr>
  </p:notesTextViewPr>
  <p:sorterViewPr>
    <p:cViewPr>
      <p:scale>
        <a:sx n="200" d="100"/>
        <a:sy n="200" d="100"/>
      </p:scale>
      <p:origin x="0" y="-3869"/>
    </p:cViewPr>
  </p:sorterViewPr>
  <p:notesViewPr>
    <p:cSldViewPr snapToGrid="0">
      <p:cViewPr varScale="1">
        <p:scale>
          <a:sx n="55" d="100"/>
          <a:sy n="55" d="100"/>
        </p:scale>
        <p:origin x="3307" y="58"/>
      </p:cViewPr>
      <p:guideLst>
        <p:guide orient="horz" pos="3090"/>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147A5D1-78D9-73CD-04BC-C494F79F0A74}"/>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B92AD42-838B-B6D9-5434-3B0E2999CEFA}"/>
              </a:ext>
            </a:extLst>
          </p:cNvPr>
          <p:cNvSpPr>
            <a:spLocks noGrp="1"/>
          </p:cNvSpPr>
          <p:nvPr>
            <p:ph type="dt" sz="quarter" idx="1"/>
          </p:nvPr>
        </p:nvSpPr>
        <p:spPr>
          <a:xfrm>
            <a:off x="3851275" y="0"/>
            <a:ext cx="2946400" cy="498475"/>
          </a:xfrm>
          <a:prstGeom prst="rect">
            <a:avLst/>
          </a:prstGeom>
        </p:spPr>
        <p:txBody>
          <a:bodyPr vert="horz" lIns="91440" tIns="45720" rIns="91440" bIns="45720" rtlCol="0"/>
          <a:lstStyle>
            <a:lvl1pPr algn="r">
              <a:defRPr sz="1200"/>
            </a:lvl1pPr>
          </a:lstStyle>
          <a:p>
            <a:fld id="{BF67739A-81E2-4A88-AD56-5A8C90A1F51B}" type="datetimeFigureOut">
              <a:rPr lang="en-GB" smtClean="0"/>
              <a:t>17/06/2026</a:t>
            </a:fld>
            <a:endParaRPr lang="en-GB"/>
          </a:p>
        </p:txBody>
      </p:sp>
      <p:sp>
        <p:nvSpPr>
          <p:cNvPr id="4" name="Footer Placeholder 3">
            <a:extLst>
              <a:ext uri="{FF2B5EF4-FFF2-40B4-BE49-F238E27FC236}">
                <a16:creationId xmlns:a16="http://schemas.microsoft.com/office/drawing/2014/main" id="{6C227DBA-17B0-1889-4231-27035059AF84}"/>
              </a:ext>
            </a:extLst>
          </p:cNvPr>
          <p:cNvSpPr>
            <a:spLocks noGrp="1"/>
          </p:cNvSpPr>
          <p:nvPr>
            <p:ph type="ftr" sz="quarter" idx="2"/>
          </p:nvPr>
        </p:nvSpPr>
        <p:spPr>
          <a:xfrm>
            <a:off x="0" y="9431338"/>
            <a:ext cx="2946400" cy="4984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278C003-4CFB-668A-9678-EA1592CF33BF}"/>
              </a:ext>
            </a:extLst>
          </p:cNvPr>
          <p:cNvSpPr>
            <a:spLocks noGrp="1"/>
          </p:cNvSpPr>
          <p:nvPr>
            <p:ph type="sldNum" sz="quarter" idx="3"/>
          </p:nvPr>
        </p:nvSpPr>
        <p:spPr>
          <a:xfrm>
            <a:off x="3851275" y="9431338"/>
            <a:ext cx="2946400" cy="498475"/>
          </a:xfrm>
          <a:prstGeom prst="rect">
            <a:avLst/>
          </a:prstGeom>
        </p:spPr>
        <p:txBody>
          <a:bodyPr vert="horz" lIns="91440" tIns="45720" rIns="91440" bIns="45720" rtlCol="0" anchor="b"/>
          <a:lstStyle>
            <a:lvl1pPr algn="r">
              <a:defRPr sz="1200"/>
            </a:lvl1pPr>
          </a:lstStyle>
          <a:p>
            <a:fld id="{F9DB583A-4674-4DF6-A202-82AA54B45F26}" type="slidenum">
              <a:rPr lang="en-GB" smtClean="0"/>
              <a:t>‹#›</a:t>
            </a:fld>
            <a:endParaRPr lang="en-GB"/>
          </a:p>
        </p:txBody>
      </p:sp>
    </p:spTree>
    <p:extLst>
      <p:ext uri="{BB962C8B-B14F-4D97-AF65-F5344CB8AC3E}">
        <p14:creationId xmlns:p14="http://schemas.microsoft.com/office/powerpoint/2010/main" val="124726135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27"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BEEAA615-5510-4769-A084-647B102C2045}" type="datetimeFigureOut">
              <a:rPr lang="en-GB" smtClean="0"/>
              <a:t>17/06/2026</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9E4441FC-7B67-43FA-BD36-9EFD361338B9}" type="slidenum">
              <a:rPr lang="en-GB" smtClean="0"/>
              <a:t>‹#›</a:t>
            </a:fld>
            <a:endParaRPr lang="en-GB"/>
          </a:p>
        </p:txBody>
      </p:sp>
    </p:spTree>
    <p:extLst>
      <p:ext uri="{BB962C8B-B14F-4D97-AF65-F5344CB8AC3E}">
        <p14:creationId xmlns:p14="http://schemas.microsoft.com/office/powerpoint/2010/main" val="3548910363"/>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algn="l" defTabSz="914400" rtl="0" eaLnBrk="1" latinLnBrk="0" hangingPunct="1">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914400" algn="l" defTabSz="914400" rtl="0" eaLnBrk="1" latinLnBrk="0" hangingPunct="1">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371600" algn="l" defTabSz="914400" rtl="0" eaLnBrk="1" latinLnBrk="0" hangingPunct="1">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828800" algn="l" defTabSz="914400" rtl="0" eaLnBrk="1" latinLnBrk="0" hangingPunct="1">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7"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B6AC5-586F-74BB-E618-32F48D2EE9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A5C9E-44A9-AEED-68EC-F7C07F4A231F}"/>
              </a:ext>
            </a:extLst>
          </p:cNvPr>
          <p:cNvSpPr>
            <a:spLocks noGrp="1" noRot="1" noChangeAspect="1"/>
          </p:cNvSpPr>
          <p:nvPr>
            <p:ph type="sldImg"/>
          </p:nvPr>
        </p:nvSpPr>
        <p:spPr>
          <a:xfrm>
            <a:off x="422275" y="1241425"/>
            <a:ext cx="5954713" cy="3351213"/>
          </a:xfrm>
        </p:spPr>
        <p:txBody>
          <a:bodyPr/>
          <a:lstStyle/>
          <a:p>
            <a:endParaRPr lang="en-GB"/>
          </a:p>
        </p:txBody>
      </p:sp>
      <p:sp>
        <p:nvSpPr>
          <p:cNvPr id="3" name="Notes Placeholder 2">
            <a:extLst>
              <a:ext uri="{FF2B5EF4-FFF2-40B4-BE49-F238E27FC236}">
                <a16:creationId xmlns:a16="http://schemas.microsoft.com/office/drawing/2014/main" id="{41CC9676-3A63-CDAC-A65F-4DD408D5D70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While the three-dimensional model of positive, negative, and disorganization symptoms is the most popular, it has been criticized as too simplistic and more complex models have been proposed; however, there is no consensus as to the number and nature of dimensions necessary to encompass the entirety of heterogenous symptoms of schizophrenia.</a:t>
            </a:r>
            <a:r>
              <a:rPr kumimoji="0" lang="en-US" sz="900" b="0" i="0" u="none" strike="noStrike" kern="1200" cap="none" spc="0" normalizeH="0" baseline="3000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Factor analytical studies have identified additional domains including mood symptoms, motor symptoms, impaired insight (anosognosia), and cognitive impairment.</a:t>
            </a:r>
            <a:r>
              <a:rPr kumimoji="0" lang="en-US" sz="900" b="0" i="0" u="none" strike="noStrike" kern="1200" cap="none" spc="0" normalizeH="0" baseline="3000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1,6 </a:t>
            </a:r>
            <a:r>
              <a:rPr kumimoji="0" lang="en-US" sz="9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Cognitive impairments are highly prevalent in schizophrenia, including deficits in episodic memory, processing speed, verbal fluency, and attention and are strongly linked to poor social and vocational outcome.</a:t>
            </a:r>
            <a:r>
              <a:rPr lang="en-US" sz="900" baseline="30000" dirty="0"/>
              <a:t>1</a:t>
            </a:r>
            <a:r>
              <a:rPr kumimoji="0" lang="en-US" sz="9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Cognitive impairment is not a diagnostic feature of schizophrenia</a:t>
            </a:r>
            <a:r>
              <a:rPr kumimoji="0" lang="en-GB" sz="9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900" b="0" i="0" u="none" strike="noStrike" kern="1200" cap="none" spc="0" normalizeH="0" baseline="3000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7</a:t>
            </a:r>
            <a:endParaRPr kumimoji="0" lang="en-GB" sz="9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900" dirty="0"/>
          </a:p>
          <a:p>
            <a:r>
              <a:rPr lang="en-US" sz="900" dirty="0"/>
              <a:t>Symptom domains vary across illness course. Positive symptoms typically characterize the first episode of psychosis, and often follow an episodic course, with periods of relapse and remission, although some individuals have residual persisting long-term psychotic symptoms.</a:t>
            </a:r>
            <a:r>
              <a:rPr lang="en-US" sz="900" baseline="30000" dirty="0"/>
              <a:t>1,2</a:t>
            </a:r>
            <a:r>
              <a:rPr lang="en-US" sz="900" dirty="0"/>
              <a:t> Subtle disorganization and cognitive abnormalities may be detectable during the premorbid phase.</a:t>
            </a:r>
            <a:r>
              <a:rPr lang="en-US" sz="900" baseline="30000" dirty="0"/>
              <a:t>1,2</a:t>
            </a:r>
            <a:r>
              <a:rPr lang="en-US" sz="900" dirty="0"/>
              <a:t> Negative symptoms frequently emerge in the prodromal phase before first episode of psychosis and tend to be persistent, contributing substantially to long term disability and poor functional outcomes.</a:t>
            </a:r>
            <a:r>
              <a:rPr lang="en-US" sz="900" baseline="30000" dirty="0"/>
              <a:t>2,3,8</a:t>
            </a: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r>
              <a:rPr lang="en-US" sz="800" baseline="0" dirty="0">
                <a:latin typeface="Calibri" panose="020F0502020204030204" pitchFamily="34" charset="0"/>
                <a:ea typeface="Calibri" panose="020F0502020204030204" pitchFamily="34" charset="0"/>
                <a:cs typeface="Calibri" panose="020F050202020403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800" baseline="0" dirty="0">
                <a:latin typeface="Calibri" panose="020F0502020204030204" pitchFamily="34" charset="0"/>
                <a:ea typeface="Calibri" panose="020F0502020204030204" pitchFamily="34" charset="0"/>
                <a:cs typeface="Calibri" panose="020F0502020204030204" pitchFamily="34" charset="0"/>
              </a:rPr>
              <a:t>Tandon R, Nasrallah HA, Keshavan MS. Schizophrenia, “just the facts” 4: clinical features and conceptualization. </a:t>
            </a:r>
            <a:r>
              <a:rPr lang="en-GB" sz="800" baseline="0" dirty="0" err="1">
                <a:latin typeface="Calibri" panose="020F0502020204030204" pitchFamily="34" charset="0"/>
                <a:ea typeface="Calibri" panose="020F0502020204030204" pitchFamily="34" charset="0"/>
                <a:cs typeface="Calibri" panose="020F0502020204030204" pitchFamily="34" charset="0"/>
              </a:rPr>
              <a:t>Schizophr</a:t>
            </a:r>
            <a:r>
              <a:rPr lang="en-GB" sz="800" baseline="0" dirty="0">
                <a:latin typeface="Calibri" panose="020F0502020204030204" pitchFamily="34" charset="0"/>
                <a:ea typeface="Calibri" panose="020F0502020204030204" pitchFamily="34" charset="0"/>
                <a:cs typeface="Calibri" panose="020F0502020204030204" pitchFamily="34" charset="0"/>
              </a:rPr>
              <a:t> Res 2009; 110: 1–23.</a:t>
            </a:r>
          </a:p>
          <a:p>
            <a:pPr marL="228600" indent="-228600">
              <a:buFont typeface="+mj-lt"/>
              <a:buAutoNum type="arabicPeriod"/>
            </a:pPr>
            <a:r>
              <a:rPr lang="en-GB" sz="800" baseline="0" dirty="0">
                <a:latin typeface="Calibri" panose="020F0502020204030204" pitchFamily="34" charset="0"/>
                <a:ea typeface="Calibri" panose="020F0502020204030204" pitchFamily="34" charset="0"/>
                <a:cs typeface="Calibri" panose="020F0502020204030204" pitchFamily="34" charset="0"/>
              </a:rPr>
              <a:t>Jauhar S, Johnstone M, McKenna PJ et al. Cognitive–behavioural therapy for schizophrenia: systematic review and meta-analysis. Lancet 2022; 399: 473–486.</a:t>
            </a:r>
          </a:p>
          <a:p>
            <a:pPr marL="228600" indent="-228600">
              <a:buFont typeface="+mj-lt"/>
              <a:buAutoNum type="arabicPeriod"/>
            </a:pPr>
            <a:r>
              <a:rPr lang="en-GB" sz="800" baseline="0" dirty="0">
                <a:latin typeface="Calibri" panose="020F0502020204030204" pitchFamily="34" charset="0"/>
                <a:ea typeface="Calibri" panose="020F0502020204030204" pitchFamily="34" charset="0"/>
                <a:cs typeface="Calibri" panose="020F0502020204030204" pitchFamily="34" charset="0"/>
              </a:rPr>
              <a:t>Correll CU, Schooler NR, Kane JM et al. Clinical implications of negative symptoms in schizophrenia. </a:t>
            </a:r>
            <a:r>
              <a:rPr lang="en-GB" sz="800" baseline="0" dirty="0" err="1">
                <a:latin typeface="Calibri" panose="020F0502020204030204" pitchFamily="34" charset="0"/>
                <a:ea typeface="Calibri" panose="020F0502020204030204" pitchFamily="34" charset="0"/>
                <a:cs typeface="Calibri" panose="020F0502020204030204" pitchFamily="34" charset="0"/>
              </a:rPr>
              <a:t>Neuropsychiatr</a:t>
            </a:r>
            <a:r>
              <a:rPr lang="en-GB" sz="800" baseline="0" dirty="0">
                <a:latin typeface="Calibri" panose="020F0502020204030204" pitchFamily="34" charset="0"/>
                <a:ea typeface="Calibri" panose="020F0502020204030204" pitchFamily="34" charset="0"/>
                <a:cs typeface="Calibri" panose="020F0502020204030204" pitchFamily="34" charset="0"/>
              </a:rPr>
              <a:t> Dis Treat 2020; 16: 519–534.</a:t>
            </a:r>
          </a:p>
          <a:p>
            <a:pPr marL="228600" indent="-228600">
              <a:buFont typeface="+mj-lt"/>
              <a:buAutoNum type="arabicPeriod"/>
            </a:pPr>
            <a:r>
              <a:rPr lang="en-GB" sz="9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Blasio P, Giordano GM, Pezzella P et al. Negative symptoms in schizophrenia: definition, classification, and course. In: Vita A, Carpiniello B &amp; </a:t>
            </a:r>
            <a:r>
              <a:rPr lang="en-GB" sz="900" b="0" i="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Galderisi</a:t>
            </a:r>
            <a:r>
              <a:rPr lang="en-GB" sz="9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 eds. Negative and cognitive symptoms in schizophrenia. Comprehensive Approach to Psychiatry 2025. vol 3.  Springer, Cham. https://doi.org/10.1007/978-3-032-06209-3_1.</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800" b="0" baseline="0" dirty="0">
                <a:latin typeface="Calibri" panose="020F0502020204030204" pitchFamily="34" charset="0"/>
                <a:ea typeface="Calibri" panose="020F0502020204030204" pitchFamily="34" charset="0"/>
                <a:cs typeface="Calibri" panose="020F0502020204030204" pitchFamily="34" charset="0"/>
              </a:rPr>
              <a:t>Peralta V &amp; Cuesta MJ. </a:t>
            </a:r>
            <a:r>
              <a:rPr lang="en-US" sz="800" b="0" i="0" kern="1200" dirty="0">
                <a:effectLst/>
                <a:latin typeface="Calibri" panose="020F0502020204030204" pitchFamily="34" charset="0"/>
                <a:ea typeface="Calibri" panose="020F0502020204030204" pitchFamily="34" charset="0"/>
                <a:cs typeface="Calibri" panose="020F0502020204030204" pitchFamily="34" charset="0"/>
              </a:rPr>
              <a:t>How many and which are the psychopathological dimensions in schizophrenia? Issues influencing their ascertainment. </a:t>
            </a:r>
            <a:r>
              <a:rPr lang="en-GB" sz="800" b="0" i="0" kern="1200" dirty="0" err="1">
                <a:effectLst/>
                <a:latin typeface="Calibri" panose="020F0502020204030204" pitchFamily="34" charset="0"/>
                <a:ea typeface="Calibri" panose="020F0502020204030204" pitchFamily="34" charset="0"/>
                <a:cs typeface="Calibri" panose="020F0502020204030204" pitchFamily="34" charset="0"/>
              </a:rPr>
              <a:t>Schizophr</a:t>
            </a:r>
            <a:r>
              <a:rPr lang="en-GB" sz="800" b="0" i="0" kern="1200" dirty="0">
                <a:effectLst/>
                <a:latin typeface="Calibri" panose="020F0502020204030204" pitchFamily="34" charset="0"/>
                <a:ea typeface="Calibri" panose="020F0502020204030204" pitchFamily="34" charset="0"/>
                <a:cs typeface="Calibri" panose="020F0502020204030204" pitchFamily="34" charset="0"/>
              </a:rPr>
              <a:t> Res 2001; 49: 269–85.</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800" baseline="0" dirty="0" err="1">
                <a:latin typeface="Calibri" panose="020F0502020204030204" pitchFamily="34" charset="0"/>
                <a:ea typeface="Calibri" panose="020F0502020204030204" pitchFamily="34" charset="0"/>
                <a:cs typeface="Calibri" panose="020F0502020204030204" pitchFamily="34" charset="0"/>
              </a:rPr>
              <a:t>Wijers</a:t>
            </a:r>
            <a:r>
              <a:rPr lang="en-GB" sz="800" baseline="0" dirty="0">
                <a:latin typeface="Calibri" panose="020F0502020204030204" pitchFamily="34" charset="0"/>
                <a:ea typeface="Calibri" panose="020F0502020204030204" pitchFamily="34" charset="0"/>
                <a:cs typeface="Calibri" panose="020F0502020204030204" pitchFamily="34" charset="0"/>
              </a:rPr>
              <a:t> AA. The enigmatic phenotype: relevant signs and symptoms in schizophrenia. </a:t>
            </a:r>
            <a:r>
              <a:rPr lang="en-GB" sz="800" baseline="0" dirty="0" err="1">
                <a:latin typeface="Calibri" panose="020F0502020204030204" pitchFamily="34" charset="0"/>
                <a:ea typeface="Calibri" panose="020F0502020204030204" pitchFamily="34" charset="0"/>
                <a:cs typeface="Calibri" panose="020F0502020204030204" pitchFamily="34" charset="0"/>
              </a:rPr>
              <a:t>Eur</a:t>
            </a:r>
            <a:r>
              <a:rPr lang="en-GB" sz="800" baseline="0" dirty="0">
                <a:latin typeface="Calibri" panose="020F0502020204030204" pitchFamily="34" charset="0"/>
                <a:ea typeface="Calibri" panose="020F0502020204030204" pitchFamily="34" charset="0"/>
                <a:cs typeface="Calibri" panose="020F0502020204030204" pitchFamily="34" charset="0"/>
              </a:rPr>
              <a:t> J Psychiatry 2005; 19: 215–230.</a:t>
            </a:r>
          </a:p>
          <a:p>
            <a:pPr marL="228600" indent="-228600">
              <a:buFont typeface="+mj-lt"/>
              <a:buAutoNum type="arabicPeriod"/>
            </a:pPr>
            <a:r>
              <a:rPr lang="en-GB" sz="800" dirty="0" err="1"/>
              <a:t>Galderisi</a:t>
            </a:r>
            <a:r>
              <a:rPr lang="en-GB" sz="800" dirty="0"/>
              <a:t> S &amp; Marder SR. </a:t>
            </a:r>
            <a:r>
              <a:rPr lang="en-US" sz="800" dirty="0"/>
              <a:t>Cognitive impairment associated with schizophrenia: new research agenda</a:t>
            </a:r>
            <a:r>
              <a:rPr lang="en-GB" sz="800" dirty="0"/>
              <a:t>. </a:t>
            </a:r>
            <a:r>
              <a:rPr lang="en-GB" sz="800" dirty="0" err="1"/>
              <a:t>Schizophr</a:t>
            </a:r>
            <a:r>
              <a:rPr lang="en-GB" sz="800" dirty="0"/>
              <a:t> Bull Open 2024; 5: sgae023.</a:t>
            </a:r>
          </a:p>
          <a:p>
            <a:pPr marL="228600" indent="-228600">
              <a:buFont typeface="+mj-lt"/>
              <a:buAutoNum type="arabicPeriod"/>
            </a:pPr>
            <a:r>
              <a:rPr lang="en-GB" sz="800" baseline="0" dirty="0">
                <a:latin typeface="Calibri" panose="020F0502020204030204" pitchFamily="34" charset="0"/>
                <a:ea typeface="Calibri" panose="020F0502020204030204" pitchFamily="34" charset="0"/>
                <a:cs typeface="Calibri" panose="020F0502020204030204" pitchFamily="34" charset="0"/>
              </a:rPr>
              <a:t>Milev P, Ho BC, Arndt S, Andreasen NC. Predictive values of neurocognition and negative symptoms on functional outcome in schizophrenia. Am J Psychiatry 2005; 162: 495–506.</a:t>
            </a:r>
            <a:endParaRPr lang="en-US" sz="800" baseline="0" dirty="0">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endParaRPr lang="en-GB" sz="800" b="0" i="0" kern="1200" dirty="0">
              <a:effectLst/>
              <a:latin typeface="Calibri" panose="020F0502020204030204" pitchFamily="34" charset="0"/>
              <a:ea typeface="Calibri" panose="020F0502020204030204" pitchFamily="34" charset="0"/>
              <a:cs typeface="Calibri" panose="020F0502020204030204" pitchFamily="34" charset="0"/>
            </a:endParaRPr>
          </a:p>
          <a:p>
            <a:r>
              <a:rPr lang="en-GB" sz="800" b="0" i="0" kern="1200" dirty="0">
                <a:effectLst/>
                <a:latin typeface="Calibri" panose="020F0502020204030204" pitchFamily="34" charset="0"/>
                <a:ea typeface="Calibri" panose="020F0502020204030204" pitchFamily="34" charset="0"/>
                <a:cs typeface="Calibri" panose="020F0502020204030204" pitchFamily="34" charset="0"/>
              </a:rPr>
              <a:t> </a:t>
            </a:r>
            <a:endParaRPr lang="en-US" sz="800" b="1" i="0" kern="1200" dirty="0">
              <a:effectLst/>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endParaRPr lang="en-US" sz="900" baseline="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09381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4878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55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6360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44804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333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37201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5885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8168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19210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1004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16732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63174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715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8869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48847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1000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6075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27426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26935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94785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30651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08034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85283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106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42613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6596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74447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7249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3406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09485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55670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53937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71348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92492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390652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27066778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47155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B18C8-2041-C256-24EA-296FC20B239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9A65FA6-6FF5-9F1C-6363-F5D2AFEEFF28}"/>
              </a:ext>
            </a:extLst>
          </p:cNvPr>
          <p:cNvSpPr>
            <a:spLocks noGrp="1"/>
          </p:cNvSpPr>
          <p:nvPr>
            <p:ph type="body" sz="quarter" idx="17"/>
          </p:nvPr>
        </p:nvSpPr>
        <p:spPr>
          <a:xfrm>
            <a:off x="539749" y="539750"/>
            <a:ext cx="9213851" cy="266676"/>
          </a:xfrm>
        </p:spPr>
        <p:txBody>
          <a:bodyPr/>
          <a:lstStyle/>
          <a:p>
            <a:r>
              <a:rPr lang="en-US" noProof="0" dirty="0"/>
              <a:t>Schizophrenia – History, definitions, and diagnosis</a:t>
            </a:r>
          </a:p>
        </p:txBody>
      </p:sp>
      <p:sp>
        <p:nvSpPr>
          <p:cNvPr id="16" name="Title 15">
            <a:extLst>
              <a:ext uri="{FF2B5EF4-FFF2-40B4-BE49-F238E27FC236}">
                <a16:creationId xmlns:a16="http://schemas.microsoft.com/office/drawing/2014/main" id="{54DEAF8E-5BBD-EEB7-503B-A7CFFD527610}"/>
              </a:ext>
            </a:extLst>
          </p:cNvPr>
          <p:cNvSpPr>
            <a:spLocks noGrp="1"/>
          </p:cNvSpPr>
          <p:nvPr>
            <p:ph type="title"/>
          </p:nvPr>
        </p:nvSpPr>
        <p:spPr>
          <a:xfrm>
            <a:off x="539749" y="814386"/>
            <a:ext cx="9213851" cy="332399"/>
          </a:xfrm>
        </p:spPr>
        <p:txBody>
          <a:bodyPr/>
          <a:lstStyle/>
          <a:p>
            <a:r>
              <a:rPr lang="en-US" noProof="0" dirty="0"/>
              <a:t>Symptom dimensions (positive, negative, disorganization)</a:t>
            </a:r>
          </a:p>
        </p:txBody>
      </p:sp>
      <p:sp>
        <p:nvSpPr>
          <p:cNvPr id="22" name="Text Placeholder 21">
            <a:extLst>
              <a:ext uri="{FF2B5EF4-FFF2-40B4-BE49-F238E27FC236}">
                <a16:creationId xmlns:a16="http://schemas.microsoft.com/office/drawing/2014/main" id="{2E5DFC26-07CA-3167-5D15-FAB33AD5FA19}"/>
              </a:ext>
            </a:extLst>
          </p:cNvPr>
          <p:cNvSpPr>
            <a:spLocks noGrp="1"/>
          </p:cNvSpPr>
          <p:nvPr>
            <p:ph type="body" sz="quarter" idx="18"/>
          </p:nvPr>
        </p:nvSpPr>
        <p:spPr>
          <a:xfrm>
            <a:off x="539749" y="6102000"/>
            <a:ext cx="10002745" cy="619200"/>
          </a:xfrm>
        </p:spPr>
        <p:txBody>
          <a:bodyPr/>
          <a:lstStyle/>
          <a:p>
            <a:r>
              <a:rPr lang="en-US" noProof="0" dirty="0"/>
              <a:t>1.</a:t>
            </a:r>
            <a:r>
              <a:rPr lang="en-US" dirty="0"/>
              <a:t> Tandon et al. </a:t>
            </a:r>
            <a:r>
              <a:rPr lang="en-US" dirty="0" err="1"/>
              <a:t>Schizophr</a:t>
            </a:r>
            <a:r>
              <a:rPr lang="en-US" dirty="0"/>
              <a:t> Res 2009;110:1–23;</a:t>
            </a:r>
            <a:r>
              <a:rPr lang="en-US" noProof="0" dirty="0"/>
              <a:t> 2. </a:t>
            </a:r>
            <a:r>
              <a:rPr lang="en-US" noProof="0" dirty="0" err="1"/>
              <a:t>Jahaur</a:t>
            </a:r>
            <a:r>
              <a:rPr lang="en-US" noProof="0" dirty="0"/>
              <a:t> et al. Lancet 2022;399:473–486; 3.Correll et al. </a:t>
            </a:r>
            <a:r>
              <a:rPr lang="en-US" noProof="0" dirty="0" err="1"/>
              <a:t>Neuropsychiatr</a:t>
            </a:r>
            <a:r>
              <a:rPr lang="en-US" noProof="0" dirty="0"/>
              <a:t> Dis Treat 2020:16 519–534; </a:t>
            </a:r>
            <a:br>
              <a:rPr lang="en-US" noProof="0" dirty="0"/>
            </a:br>
            <a:r>
              <a:rPr lang="en-US" noProof="0" dirty="0"/>
              <a:t>4. Blasio et al. Negative and cognitive symptoms in schizophrenia. 2025</a:t>
            </a:r>
          </a:p>
        </p:txBody>
      </p:sp>
      <p:sp>
        <p:nvSpPr>
          <p:cNvPr id="8" name="Rectangle: Rounded Corners 7">
            <a:extLst>
              <a:ext uri="{FF2B5EF4-FFF2-40B4-BE49-F238E27FC236}">
                <a16:creationId xmlns:a16="http://schemas.microsoft.com/office/drawing/2014/main" id="{841FE1B5-C0A5-40A6-769F-CC8E640D6CFF}"/>
              </a:ext>
            </a:extLst>
          </p:cNvPr>
          <p:cNvSpPr/>
          <p:nvPr/>
        </p:nvSpPr>
        <p:spPr>
          <a:xfrm>
            <a:off x="540543" y="1409701"/>
            <a:ext cx="11110914" cy="398880"/>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F1A01"/>
                </a:solidFill>
                <a:effectLst/>
                <a:uLnTx/>
                <a:uFillTx/>
                <a:latin typeface="Arial"/>
                <a:ea typeface="+mn-ea"/>
                <a:cs typeface="+mn-cs"/>
              </a:rPr>
              <a:t>Schizophrenia is understood through a multidimensional framework, arising from empirical clustering of symptoms</a:t>
            </a:r>
            <a:r>
              <a:rPr kumimoji="0" lang="en-US" sz="1600" b="0" i="0" u="none" strike="noStrike" kern="1200" cap="none" spc="0" normalizeH="0" baseline="30000" noProof="0" dirty="0">
                <a:ln>
                  <a:noFill/>
                </a:ln>
                <a:solidFill>
                  <a:srgbClr val="3F1A01"/>
                </a:solidFill>
                <a:effectLst/>
                <a:uLnTx/>
                <a:uFillTx/>
                <a:latin typeface="Arial"/>
                <a:ea typeface="+mn-ea"/>
                <a:cs typeface="+mn-cs"/>
              </a:rPr>
              <a:t>1</a:t>
            </a:r>
          </a:p>
        </p:txBody>
      </p:sp>
      <p:sp>
        <p:nvSpPr>
          <p:cNvPr id="3" name="Rectangle: Rounded Corners 2">
            <a:extLst>
              <a:ext uri="{FF2B5EF4-FFF2-40B4-BE49-F238E27FC236}">
                <a16:creationId xmlns:a16="http://schemas.microsoft.com/office/drawing/2014/main" id="{BBD809D7-422A-C0D0-0797-2D63C2473B56}"/>
              </a:ext>
            </a:extLst>
          </p:cNvPr>
          <p:cNvSpPr/>
          <p:nvPr/>
        </p:nvSpPr>
        <p:spPr>
          <a:xfrm>
            <a:off x="633241" y="1848688"/>
            <a:ext cx="10925518" cy="72000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F1A01"/>
                </a:solidFill>
                <a:effectLst/>
                <a:uLnTx/>
                <a:uFillTx/>
                <a:latin typeface="Arial"/>
                <a:ea typeface="+mn-ea"/>
                <a:cs typeface="+mn-cs"/>
              </a:rPr>
              <a:t>Factor analysis models consistently identify three core domains</a:t>
            </a:r>
            <a:br>
              <a:rPr lang="en-US" sz="1600" b="1" noProof="0" dirty="0">
                <a:solidFill>
                  <a:srgbClr val="3F1A01"/>
                </a:solidFill>
                <a:latin typeface="Arial"/>
              </a:rPr>
            </a:br>
            <a:r>
              <a:rPr lang="en-US" sz="1600" noProof="0" dirty="0">
                <a:solidFill>
                  <a:srgbClr val="3F1A01"/>
                </a:solidFill>
                <a:latin typeface="Arial"/>
              </a:rPr>
              <a:t>T</a:t>
            </a:r>
            <a:r>
              <a:rPr kumimoji="0" lang="en-US" sz="1600" b="0" i="0" u="none" strike="noStrike" kern="1200" cap="none" spc="0" normalizeH="0" baseline="0" noProof="0" dirty="0">
                <a:ln>
                  <a:noFill/>
                </a:ln>
                <a:solidFill>
                  <a:srgbClr val="3F1A01"/>
                </a:solidFill>
                <a:effectLst/>
                <a:uLnTx/>
                <a:uFillTx/>
                <a:latin typeface="Arial"/>
                <a:ea typeface="+mn-ea"/>
                <a:cs typeface="+mn-cs"/>
              </a:rPr>
              <a:t>his dimensional structure has been broadly replicated across studies:</a:t>
            </a:r>
            <a:r>
              <a:rPr kumimoji="0" lang="en-US" sz="1600" b="0" i="0" u="none" strike="noStrike" kern="1200" cap="none" spc="0" normalizeH="0" baseline="30000" noProof="0" dirty="0">
                <a:ln>
                  <a:noFill/>
                </a:ln>
                <a:solidFill>
                  <a:srgbClr val="3F1A01"/>
                </a:solidFill>
                <a:effectLst/>
                <a:uLnTx/>
                <a:uFillTx/>
                <a:latin typeface="Arial"/>
                <a:ea typeface="+mn-ea"/>
                <a:cs typeface="+mn-cs"/>
              </a:rPr>
              <a:t>2</a:t>
            </a:r>
            <a:r>
              <a:rPr kumimoji="0" lang="en-US" sz="1600" b="0" i="0" u="none" strike="noStrike" kern="1200" cap="none" spc="0" normalizeH="0" baseline="0" noProof="0" dirty="0">
                <a:ln>
                  <a:noFill/>
                </a:ln>
                <a:solidFill>
                  <a:srgbClr val="3F1A01"/>
                </a:solidFill>
                <a:effectLst/>
                <a:uLnTx/>
                <a:uFillTx/>
                <a:latin typeface="Arial"/>
                <a:ea typeface="+mn-ea"/>
                <a:cs typeface="+mn-cs"/>
              </a:rPr>
              <a:t> </a:t>
            </a:r>
            <a:endParaRPr kumimoji="0" lang="en-US" sz="1600" b="0" i="0" u="none" strike="noStrike" kern="1200" cap="none" spc="0" normalizeH="0" baseline="30000" noProof="0" dirty="0">
              <a:ln>
                <a:noFill/>
              </a:ln>
              <a:solidFill>
                <a:srgbClr val="3F1A01"/>
              </a:solidFill>
              <a:effectLst/>
              <a:uLnTx/>
              <a:uFillTx/>
              <a:latin typeface="Arial"/>
              <a:ea typeface="+mn-ea"/>
              <a:cs typeface="+mn-cs"/>
            </a:endParaRPr>
          </a:p>
        </p:txBody>
      </p:sp>
      <p:sp>
        <p:nvSpPr>
          <p:cNvPr id="7" name="Content Placeholder 9">
            <a:extLst>
              <a:ext uri="{FF2B5EF4-FFF2-40B4-BE49-F238E27FC236}">
                <a16:creationId xmlns:a16="http://schemas.microsoft.com/office/drawing/2014/main" id="{36CD195B-6E7C-B08A-29EA-9CBB80504117}"/>
              </a:ext>
            </a:extLst>
          </p:cNvPr>
          <p:cNvSpPr txBox="1">
            <a:spLocks/>
          </p:cNvSpPr>
          <p:nvPr/>
        </p:nvSpPr>
        <p:spPr>
          <a:xfrm>
            <a:off x="4313207" y="2990500"/>
            <a:ext cx="3564000" cy="3030888"/>
          </a:xfrm>
          <a:prstGeom prst="round2DiagRect">
            <a:avLst>
              <a:gd name="adj1" fmla="val 0"/>
              <a:gd name="adj2" fmla="val 7633"/>
            </a:avLst>
          </a:prstGeom>
          <a:solidFill>
            <a:schemeClr val="accent5">
              <a:lumMod val="40000"/>
              <a:lumOff val="60000"/>
            </a:schemeClr>
          </a:solidFill>
        </p:spPr>
        <p:txBody>
          <a:bodyPr vert="horz" lIns="216000" tIns="216000" rIns="216000" bIns="216000" rtlCol="0" anchor="t">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rgbClr val="3F1A01"/>
                </a:solidFill>
                <a:effectLst/>
                <a:uLnTx/>
                <a:uFillTx/>
                <a:latin typeface="Arial"/>
                <a:ea typeface="+mn-ea"/>
                <a:cs typeface="+mn-cs"/>
              </a:rPr>
              <a:t>Disorganization of thinking and </a:t>
            </a:r>
            <a:r>
              <a:rPr kumimoji="0" lang="en-US" b="1" i="0" u="none" strike="noStrike" kern="1200" cap="none" spc="0" normalizeH="0" baseline="0" noProof="0" dirty="0" err="1">
                <a:ln>
                  <a:noFill/>
                </a:ln>
                <a:solidFill>
                  <a:srgbClr val="3F1A01"/>
                </a:solidFill>
                <a:effectLst/>
                <a:uLnTx/>
                <a:uFillTx/>
                <a:latin typeface="Arial"/>
                <a:ea typeface="+mn-ea"/>
                <a:cs typeface="+mn-cs"/>
              </a:rPr>
              <a:t>behaviour</a:t>
            </a:r>
            <a:r>
              <a:rPr lang="en-US" b="1" baseline="30000" dirty="0">
                <a:latin typeface="Arial"/>
              </a:rPr>
              <a:t>1,2</a:t>
            </a:r>
            <a:endParaRPr kumimoji="0" lang="en-US" b="1" i="0" u="none" strike="noStrike" kern="1200" cap="none" spc="0" normalizeH="0" baseline="30000" noProof="0" dirty="0">
              <a:ln>
                <a:noFill/>
              </a:ln>
              <a:solidFill>
                <a:srgbClr val="3F1A01"/>
              </a:solidFill>
              <a:effectLst/>
              <a:uLnTx/>
              <a:uFillTx/>
              <a:latin typeface="Arial"/>
              <a:ea typeface="+mn-ea"/>
              <a:cs typeface="+mn-cs"/>
            </a:endParaRPr>
          </a:p>
          <a:p>
            <a:r>
              <a:rPr lang="en-US" noProof="0" dirty="0">
                <a:latin typeface="Arial"/>
              </a:rPr>
              <a:t>Formal thought disorder encompassing derailment, neologisms, and poverty of thought</a:t>
            </a:r>
          </a:p>
          <a:p>
            <a:r>
              <a:rPr kumimoji="0" lang="en-US" b="0" i="0" u="none" strike="noStrike" kern="1200" cap="none" spc="0" normalizeH="0" baseline="0" noProof="0" dirty="0">
                <a:ln>
                  <a:noFill/>
                </a:ln>
                <a:solidFill>
                  <a:srgbClr val="3F1A01"/>
                </a:solidFill>
                <a:effectLst/>
                <a:uLnTx/>
                <a:uFillTx/>
                <a:latin typeface="Arial"/>
                <a:ea typeface="+mn-ea"/>
                <a:cs typeface="+mn-cs"/>
              </a:rPr>
              <a:t>Disorganization of behaviour frequently co-occurs with formal thought disorder</a:t>
            </a:r>
          </a:p>
        </p:txBody>
      </p:sp>
      <p:sp>
        <p:nvSpPr>
          <p:cNvPr id="14" name="Content Placeholder 10">
            <a:extLst>
              <a:ext uri="{FF2B5EF4-FFF2-40B4-BE49-F238E27FC236}">
                <a16:creationId xmlns:a16="http://schemas.microsoft.com/office/drawing/2014/main" id="{9BAA385C-7787-784B-4E00-46B433D97385}"/>
              </a:ext>
            </a:extLst>
          </p:cNvPr>
          <p:cNvSpPr txBox="1">
            <a:spLocks/>
          </p:cNvSpPr>
          <p:nvPr/>
        </p:nvSpPr>
        <p:spPr>
          <a:xfrm>
            <a:off x="539750" y="2990500"/>
            <a:ext cx="3564000" cy="3030888"/>
          </a:xfrm>
          <a:prstGeom prst="round2DiagRect">
            <a:avLst>
              <a:gd name="adj1" fmla="val 0"/>
              <a:gd name="adj2" fmla="val 7633"/>
            </a:avLst>
          </a:prstGeom>
          <a:solidFill>
            <a:schemeClr val="accent3">
              <a:lumMod val="40000"/>
              <a:lumOff val="60000"/>
            </a:schemeClr>
          </a:solidFill>
        </p:spPr>
        <p:txBody>
          <a:bodyPr vert="horz" lIns="216000" tIns="216000" rIns="216000" bIns="216000" rtlCol="0" anchor="t">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rgbClr val="3F1A01"/>
                </a:solidFill>
                <a:effectLst/>
                <a:uLnTx/>
                <a:uFillTx/>
                <a:latin typeface="Arial"/>
                <a:ea typeface="+mn-ea"/>
                <a:cs typeface="+mn-cs"/>
              </a:rPr>
              <a:t>Positive symptoms</a:t>
            </a:r>
            <a:r>
              <a:rPr lang="en-US" b="1" baseline="30000" dirty="0">
                <a:latin typeface="Arial"/>
              </a:rPr>
              <a:t>1,2</a:t>
            </a:r>
            <a:r>
              <a:rPr lang="en-US" b="1" baseline="30000" noProof="0" dirty="0">
                <a:latin typeface="Arial"/>
              </a:rPr>
              <a:t> </a:t>
            </a:r>
            <a:r>
              <a:rPr kumimoji="0" lang="en-US" b="1" i="0" u="none" strike="noStrike" kern="1200" cap="none" spc="0" normalizeH="0" baseline="30000" noProof="0" dirty="0">
                <a:ln>
                  <a:noFill/>
                </a:ln>
                <a:solidFill>
                  <a:srgbClr val="3F1A01"/>
                </a:solidFill>
                <a:effectLst/>
                <a:uLnTx/>
                <a:uFillTx/>
                <a:latin typeface="Arial"/>
                <a:ea typeface="+mn-ea"/>
                <a:cs typeface="+mn-cs"/>
              </a:rPr>
              <a:t> </a:t>
            </a:r>
          </a:p>
          <a:p>
            <a:r>
              <a:rPr kumimoji="0" lang="en-US" b="0" i="0" u="none" strike="noStrike" kern="1200" cap="none" spc="0" normalizeH="0" baseline="0" noProof="0" dirty="0">
                <a:ln>
                  <a:noFill/>
                </a:ln>
                <a:solidFill>
                  <a:srgbClr val="3F1A01"/>
                </a:solidFill>
                <a:effectLst/>
                <a:uLnTx/>
                <a:uFillTx/>
                <a:latin typeface="Arial"/>
                <a:ea typeface="+mn-ea"/>
                <a:cs typeface="+mn-cs"/>
              </a:rPr>
              <a:t>Symptoms related to reality distortion </a:t>
            </a:r>
          </a:p>
          <a:p>
            <a:r>
              <a:rPr kumimoji="0" lang="en-US" b="0" i="0" u="none" strike="noStrike" kern="1200" cap="none" spc="0" normalizeH="0" baseline="0" noProof="0" dirty="0">
                <a:ln>
                  <a:noFill/>
                </a:ln>
                <a:solidFill>
                  <a:srgbClr val="3F1A01"/>
                </a:solidFill>
                <a:effectLst/>
                <a:uLnTx/>
                <a:uFillTx/>
                <a:latin typeface="Arial"/>
                <a:ea typeface="+mn-ea"/>
                <a:cs typeface="+mn-cs"/>
              </a:rPr>
              <a:t>Also known as psychotic symptoms</a:t>
            </a:r>
          </a:p>
          <a:p>
            <a:r>
              <a:rPr kumimoji="0" lang="en-US" b="0" i="0" u="none" strike="noStrike" kern="1200" cap="none" spc="0" normalizeH="0" baseline="0" noProof="0" dirty="0">
                <a:ln>
                  <a:noFill/>
                </a:ln>
                <a:solidFill>
                  <a:srgbClr val="3F1A01"/>
                </a:solidFill>
                <a:effectLst/>
                <a:uLnTx/>
                <a:uFillTx/>
                <a:latin typeface="Arial"/>
                <a:ea typeface="+mn-ea"/>
                <a:cs typeface="+mn-cs"/>
              </a:rPr>
              <a:t>Include hallucinations and delusions  </a:t>
            </a:r>
          </a:p>
        </p:txBody>
      </p:sp>
      <p:sp>
        <p:nvSpPr>
          <p:cNvPr id="18" name="Content Placeholder 11">
            <a:extLst>
              <a:ext uri="{FF2B5EF4-FFF2-40B4-BE49-F238E27FC236}">
                <a16:creationId xmlns:a16="http://schemas.microsoft.com/office/drawing/2014/main" id="{6F4FFA97-78F5-3E38-186D-BDEC0EFBD5C9}"/>
              </a:ext>
            </a:extLst>
          </p:cNvPr>
          <p:cNvSpPr txBox="1">
            <a:spLocks/>
          </p:cNvSpPr>
          <p:nvPr/>
        </p:nvSpPr>
        <p:spPr>
          <a:xfrm>
            <a:off x="8086663" y="2990500"/>
            <a:ext cx="3564000" cy="3030888"/>
          </a:xfrm>
          <a:prstGeom prst="round2DiagRect">
            <a:avLst>
              <a:gd name="adj1" fmla="val 0"/>
              <a:gd name="adj2" fmla="val 7633"/>
            </a:avLst>
          </a:prstGeom>
          <a:solidFill>
            <a:schemeClr val="accent2">
              <a:lumMod val="20000"/>
              <a:lumOff val="80000"/>
            </a:schemeClr>
          </a:solidFill>
        </p:spPr>
        <p:txBody>
          <a:bodyPr vert="horz" lIns="216000" tIns="216000" rIns="216000" bIns="216000" rtlCol="0" anchor="t">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rgbClr val="3F1A01"/>
                </a:solidFill>
                <a:effectLst/>
                <a:uLnTx/>
                <a:uFillTx/>
                <a:latin typeface="Arial"/>
                <a:ea typeface="+mn-ea"/>
                <a:cs typeface="+mn-cs"/>
              </a:rPr>
              <a:t>Negative symptoms</a:t>
            </a:r>
            <a:endParaRPr kumimoji="0" lang="en-US" b="1" i="0" u="none" strike="noStrike" kern="1200" cap="none" spc="0" normalizeH="0" baseline="30000" noProof="0" dirty="0">
              <a:ln>
                <a:noFill/>
              </a:ln>
              <a:solidFill>
                <a:srgbClr val="3F1A01"/>
              </a:solidFill>
              <a:effectLst/>
              <a:uLnTx/>
              <a:uFillTx/>
              <a:latin typeface="Arial"/>
              <a:ea typeface="+mn-ea"/>
              <a:cs typeface="+mn-cs"/>
            </a:endParaRPr>
          </a:p>
          <a:p>
            <a:r>
              <a:rPr kumimoji="0" lang="en-US" i="0" u="none" strike="noStrike" kern="1200" cap="none" spc="0" normalizeH="0" noProof="0" dirty="0">
                <a:ln>
                  <a:noFill/>
                </a:ln>
                <a:solidFill>
                  <a:srgbClr val="3F1A01"/>
                </a:solidFill>
                <a:effectLst/>
                <a:uLnTx/>
                <a:uFillTx/>
                <a:latin typeface="Arial"/>
                <a:ea typeface="+mn-ea"/>
                <a:cs typeface="+mn-cs"/>
              </a:rPr>
              <a:t>I</a:t>
            </a:r>
            <a:r>
              <a:rPr kumimoji="0" lang="en-US" i="0" u="none" strike="noStrike" kern="1200" cap="none" spc="0" normalizeH="0" baseline="0" noProof="0" dirty="0">
                <a:ln>
                  <a:noFill/>
                </a:ln>
                <a:solidFill>
                  <a:srgbClr val="3F1A01"/>
                </a:solidFill>
                <a:effectLst/>
                <a:uLnTx/>
                <a:uFillTx/>
                <a:latin typeface="Arial"/>
                <a:ea typeface="+mn-ea"/>
                <a:cs typeface="+mn-cs"/>
              </a:rPr>
              <a:t>n</a:t>
            </a:r>
            <a:r>
              <a:rPr kumimoji="0" lang="en-US" b="0" i="0" u="none" strike="noStrike" kern="1200" cap="none" spc="0" normalizeH="0" baseline="0" noProof="0" dirty="0">
                <a:ln>
                  <a:noFill/>
                </a:ln>
                <a:solidFill>
                  <a:srgbClr val="3F1A01"/>
                </a:solidFill>
                <a:effectLst/>
                <a:uLnTx/>
                <a:uFillTx/>
                <a:latin typeface="Arial"/>
                <a:ea typeface="+mn-ea"/>
                <a:cs typeface="+mn-cs"/>
              </a:rPr>
              <a:t>clude avolition, anhedonia, alogia, affective blunting, asociality</a:t>
            </a:r>
            <a:r>
              <a:rPr lang="en-US" baseline="30000" dirty="0">
                <a:latin typeface="Arial"/>
              </a:rPr>
              <a:t>3</a:t>
            </a:r>
            <a:endParaRPr kumimoji="0" lang="en-US" b="0" i="0" u="none" strike="noStrike" kern="1200" cap="none" spc="0" normalizeH="0" baseline="0" noProof="0" dirty="0">
              <a:ln>
                <a:noFill/>
              </a:ln>
              <a:solidFill>
                <a:srgbClr val="3F1A01"/>
              </a:solidFill>
              <a:effectLst/>
              <a:uLnTx/>
              <a:uFillTx/>
              <a:latin typeface="Arial"/>
              <a:ea typeface="+mn-ea"/>
              <a:cs typeface="+mn-cs"/>
            </a:endParaRPr>
          </a:p>
          <a:p>
            <a:r>
              <a:rPr lang="en-US" noProof="0" dirty="0">
                <a:latin typeface="Arial"/>
              </a:rPr>
              <a:t>Negative symptoms have been h</a:t>
            </a:r>
            <a:r>
              <a:rPr kumimoji="0" lang="en-US" b="0" i="0" u="none" strike="noStrike" kern="1200" cap="none" spc="0" normalizeH="0" baseline="0" noProof="0" dirty="0">
                <a:ln>
                  <a:noFill/>
                </a:ln>
                <a:solidFill>
                  <a:srgbClr val="3F1A01"/>
                </a:solidFill>
                <a:effectLst/>
                <a:uLnTx/>
                <a:uFillTx/>
                <a:latin typeface="Arial"/>
                <a:ea typeface="+mn-ea"/>
                <a:cs typeface="+mn-cs"/>
              </a:rPr>
              <a:t>istorically underrecognized</a:t>
            </a:r>
            <a:r>
              <a:rPr lang="en-US" noProof="0" dirty="0">
                <a:latin typeface="Arial"/>
              </a:rPr>
              <a:t> in classification systems and diagnostic criteria</a:t>
            </a:r>
            <a:r>
              <a:rPr lang="en-US" baseline="30000" dirty="0">
                <a:latin typeface="Arial"/>
              </a:rPr>
              <a:t>4</a:t>
            </a:r>
            <a:r>
              <a:rPr kumimoji="0" lang="en-US" b="0" i="0" u="none" strike="noStrike" kern="1200" cap="none" spc="0" normalizeH="0" baseline="0" noProof="0" dirty="0">
                <a:ln>
                  <a:noFill/>
                </a:ln>
                <a:solidFill>
                  <a:srgbClr val="3F1A01"/>
                </a:solidFill>
                <a:effectLst/>
                <a:uLnTx/>
                <a:uFillTx/>
                <a:latin typeface="Arial"/>
                <a:ea typeface="+mn-ea"/>
                <a:cs typeface="+mn-cs"/>
              </a:rPr>
              <a:t> </a:t>
            </a:r>
          </a:p>
        </p:txBody>
      </p:sp>
      <p:sp>
        <p:nvSpPr>
          <p:cNvPr id="20" name="Isosceles Triangle 19">
            <a:extLst>
              <a:ext uri="{FF2B5EF4-FFF2-40B4-BE49-F238E27FC236}">
                <a16:creationId xmlns:a16="http://schemas.microsoft.com/office/drawing/2014/main" id="{48790640-B157-1075-8789-59DDA86BB8AD}"/>
              </a:ext>
            </a:extLst>
          </p:cNvPr>
          <p:cNvSpPr/>
          <p:nvPr/>
        </p:nvSpPr>
        <p:spPr>
          <a:xfrm flipV="1">
            <a:off x="4373880" y="2608795"/>
            <a:ext cx="3444240" cy="275189"/>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425923769"/>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rgbClr val="FF0000"/>
          </a:solidFill>
        </a:ln>
      </a:spPr>
      <a:bodyPr rtlCol="0" anchor="ctr"/>
      <a:lstStyle>
        <a:defPPr algn="ctr">
          <a:defRPr sz="900" dirty="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rgbClr val="FF0000"/>
          </a:solidFill>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AE9F05-DA2D-4B16-9965-37043D7D9979}">
  <ds:schemaRefs>
    <ds:schemaRef ds:uri="http://www.w3.org/XML/1998/namespace"/>
    <ds:schemaRef ds:uri="http://schemas.microsoft.com/office/2006/metadata/properties"/>
    <ds:schemaRef ds:uri="http://schemas.microsoft.com/office/infopath/2007/PartnerControls"/>
    <ds:schemaRef ds:uri="http://purl.org/dc/elements/1.1/"/>
    <ds:schemaRef ds:uri="http://purl.org/dc/terms/"/>
    <ds:schemaRef ds:uri="http://purl.org/dc/dcmitype/"/>
    <ds:schemaRef ds:uri="http://schemas.microsoft.com/office/2006/documentManagement/types"/>
    <ds:schemaRef ds:uri="http://schemas.openxmlformats.org/package/2006/metadata/core-properties"/>
    <ds:schemaRef ds:uri="08562aa6-c0ad-4fb9-8a82-15409d3a28b4"/>
    <ds:schemaRef ds:uri="28627d7c-4416-4bc1-86cf-ca6c3a42a8f2"/>
  </ds:schemaRefs>
</ds:datastoreItem>
</file>

<file path=customXml/itemProps2.xml><?xml version="1.0" encoding="utf-8"?>
<ds:datastoreItem xmlns:ds="http://schemas.openxmlformats.org/officeDocument/2006/customXml" ds:itemID="{73405503-9376-4557-B310-B5CCAAE40D08}">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79A87D-6E65-4547-B410-F385D8934D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100</TotalTime>
  <Words>646</Words>
  <Application>Microsoft Office PowerPoint</Application>
  <PresentationFormat>Widescreen</PresentationFormat>
  <Paragraphs>32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Symptom dimensions (positive, negative, disorganization)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Elliot Piper-Brown</dc:creator>
  <cp:lastModifiedBy>Christina Polyzogopoulou</cp:lastModifiedBy>
  <cp:revision>23</cp:revision>
  <dcterms:created xsi:type="dcterms:W3CDTF">2026-02-02T13:01:55Z</dcterms:created>
  <dcterms:modified xsi:type="dcterms:W3CDTF">2026-06-17T12:30:23Z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