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10.xml" Id="rId1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Id2" /><Relationship Type="http://schemas.openxmlformats.org/officeDocument/2006/relationships/notesMaster" Target="/ppt/notesMasters/notesMaster1.xml" Id="rId1" /><Relationship Type="http://schemas.openxmlformats.org/officeDocument/2006/relationships/hyperlink" Target="https://illuminatum.com/" TargetMode="External" Id="rId3" /></Relationship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41C49-05AA-652C-AB13-2DDEAA451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827C10-9DA6-5134-97D9-CBD18438C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AD0934-5916-FBA5-E3B8-1FB0E149B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Illuminatum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resource described as a “Living Information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Center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”, which was founded by the Section for Evidence-Based Medicine in Psychiatry and Psychotherapy at the Technical University of Munich. The aim of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Illuminatum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to provide a source of evidence-based information for mental health professionals and people with mental disorders (depression and schizophrenia). </a:t>
            </a:r>
          </a:p>
          <a:p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Please see 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the special situations listed below:</a:t>
            </a:r>
            <a:r>
              <a:rPr lang="en-GB" sz="9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Non-adherent patients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Women, pregnancy and breastfeeding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Concomitant substance abuse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Prodrome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Acutely agitated patients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episode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 and adolescents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Elderly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Mild severity</a:t>
            </a:r>
            <a:endParaRPr lang="en-GB" altLang="de-DE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Negative symptoms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Depressive symptoms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Cognitive dysfunction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Obsessive compulsive symptoms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Suicidal individuals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Chronic aggressive behaviour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Renal and/or hepatic function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Schizoaffective disorder </a:t>
            </a:r>
            <a:r>
              <a:rPr lang="en-US" altLang="de-DE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de-DE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atatonia</a:t>
            </a:r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Manic symptoms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Delusional disorder</a:t>
            </a:r>
          </a:p>
          <a:p>
            <a:endParaRPr lang="en-GB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 </a:t>
            </a:r>
          </a:p>
          <a:p>
            <a:pPr marL="228600" indent="-228600">
              <a:buAutoNum type="arabicPeriod"/>
            </a:pP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Illuminattum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Schizophrenia. 2025. Available at: 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Accessed May 28, 2026. </a:t>
            </a:r>
          </a:p>
          <a:p>
            <a:pPr marL="228600" indent="-228600">
              <a:buAutoNum type="arabicPeriod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Northwood K, Pearson E, </a:t>
            </a:r>
            <a:r>
              <a:rPr lang="en-GB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Arnautovska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U, et al.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Optimising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plasma clozapine levels to improve treatment response: an individual patient data meta-analysis and receiver operating characteristic curve analysis</a:t>
            </a: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 J Psych 2023; 222: 241–245.</a:t>
            </a:r>
          </a:p>
          <a:p>
            <a:pPr marL="228600" indent="-228600">
              <a:buAutoNum type="arabicPeriod"/>
            </a:pPr>
            <a:r>
              <a:rPr lang="en-GB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Stefan Leucht. Personal communication.</a:t>
            </a:r>
          </a:p>
          <a:p>
            <a:pPr lvl="0"/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44EE0-5129-E49B-5514-CC5483A9F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446519" y="8685213"/>
            <a:ext cx="409893" cy="458787"/>
          </a:xfrm>
        </p:spPr>
        <p:txBody>
          <a:bodyPr/>
          <a:lstStyle/>
          <a:p>
            <a:endParaRPr lang="en-GB" dirty="0"/>
          </a:p>
          <a:p>
            <a:fld id="{1F8FAE91-9FB9-44F3-8949-98E17D825C5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781120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79288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.xml" Id="rId2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0.xml.rels>&#65279;<?xml version="1.0" encoding="utf-8"?><Relationships xmlns="http://schemas.openxmlformats.org/package/2006/relationships"><Relationship Type="http://schemas.openxmlformats.org/officeDocument/2006/relationships/image" Target="/ppt/media/image34.svg" Id="rId8" /><Relationship Type="http://schemas.openxmlformats.org/officeDocument/2006/relationships/image" Target="/ppt/media/image33.svg" Id="rId7" /><Relationship Type="http://schemas.openxmlformats.org/officeDocument/2006/relationships/notesSlide" Target="/ppt/notesSlides/notesSlide10.xml" Id="rId2" /><Relationship Type="http://schemas.openxmlformats.org/officeDocument/2006/relationships/slideLayout" Target="/ppt/slideLayouts/slideLayout2.xml" Id="rId1" /><Relationship Type="http://schemas.openxmlformats.org/officeDocument/2006/relationships/image" Target="/ppt/media/image32.svg" Id="rId6" /><Relationship Type="http://schemas.openxmlformats.org/officeDocument/2006/relationships/image" Target="/ppt/media/image31.svg" Id="rId5" /><Relationship Type="http://schemas.openxmlformats.org/officeDocument/2006/relationships/image" Target="/ppt/media/image30.svg" Id="rId4" /><Relationship Type="http://schemas.openxmlformats.org/officeDocument/2006/relationships/hyperlink" Target="https://illuminatum.com/" TargetMode="External" Id="rId3" 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0CADE-9E2A-977F-CE98-C9A543236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575C8336-3E16-2560-EE23-5D27FED749B3}"/>
              </a:ext>
            </a:extLst>
          </p:cNvPr>
          <p:cNvSpPr/>
          <p:nvPr/>
        </p:nvSpPr>
        <p:spPr>
          <a:xfrm>
            <a:off x="0" y="1416524"/>
            <a:ext cx="12191998" cy="49017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F4A1D2-1EBE-A5CF-1982-34C21D377D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306580-8A91-00AE-6EA5-AC15FE0A3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t"/>
          <a:lstStyle/>
          <a:p>
            <a:r>
              <a:rPr lang="en-US" noProof="0" dirty="0"/>
              <a:t>A tool for the acute treatment of schizophrenia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B76B10D7-5F78-162B-AB07-0FE28B400DA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102000"/>
            <a:ext cx="10394951" cy="619200"/>
          </a:xfrm>
        </p:spPr>
        <p:txBody>
          <a:bodyPr/>
          <a:lstStyle/>
          <a:p>
            <a:r>
              <a:rPr lang="en-US" noProof="0" dirty="0"/>
              <a:t>CBT=cognitive </a:t>
            </a:r>
            <a:r>
              <a:rPr lang="en-US" noProof="0" dirty="0" err="1"/>
              <a:t>behavioural</a:t>
            </a:r>
            <a:r>
              <a:rPr lang="en-US" noProof="0" dirty="0"/>
              <a:t> therapy; ECT=electroconvulsive therapy; LAI=long‑acting injectable; </a:t>
            </a:r>
            <a:r>
              <a:rPr lang="en-US" noProof="0" dirty="0" err="1"/>
              <a:t>rTMS</a:t>
            </a:r>
            <a:r>
              <a:rPr lang="en-US" noProof="0" dirty="0"/>
              <a:t>=repetitive transcranial magnetic stimulation</a:t>
            </a:r>
          </a:p>
          <a:p>
            <a:r>
              <a:rPr lang="en-US" noProof="0" dirty="0"/>
              <a:t>1. </a:t>
            </a:r>
            <a:r>
              <a:rPr lang="en-US" noProof="0" dirty="0" err="1"/>
              <a:t>Illuminattum</a:t>
            </a:r>
            <a:r>
              <a:rPr lang="en-US" noProof="0" dirty="0"/>
              <a:t>. Schizophrenia. 2025. Available at: </a:t>
            </a:r>
            <a:r>
              <a:rPr lang="en-US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https://illuminatum.com/</a:t>
            </a:r>
            <a:r>
              <a:rPr lang="en-US" noProof="0" dirty="0"/>
              <a:t>. Accessed May 28, 2026; 2. Northwood et al. Br J Psych 2023;222:241–245; 3. Stefan Leucht. Personal communication. </a:t>
            </a:r>
          </a:p>
        </p:txBody>
      </p:sp>
      <p:sp>
        <p:nvSpPr>
          <p:cNvPr id="53" name="Left Bracket 52">
            <a:extLst>
              <a:ext uri="{FF2B5EF4-FFF2-40B4-BE49-F238E27FC236}">
                <a16:creationId xmlns:a16="http://schemas.microsoft.com/office/drawing/2014/main" id="{AB480EB3-E5BA-856C-0A0E-DD0B17395F8C}"/>
              </a:ext>
            </a:extLst>
          </p:cNvPr>
          <p:cNvSpPr/>
          <p:nvPr/>
        </p:nvSpPr>
        <p:spPr>
          <a:xfrm rot="5400000">
            <a:off x="5865377" y="-2466016"/>
            <a:ext cx="449427" cy="8924760"/>
          </a:xfrm>
          <a:prstGeom prst="leftBracket">
            <a:avLst>
              <a:gd name="adj" fmla="val 0"/>
            </a:avLst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4" name="Left Bracket 53">
            <a:extLst>
              <a:ext uri="{FF2B5EF4-FFF2-40B4-BE49-F238E27FC236}">
                <a16:creationId xmlns:a16="http://schemas.microsoft.com/office/drawing/2014/main" id="{8FEE06CE-217E-5ECB-6836-FB359009ABF6}"/>
              </a:ext>
            </a:extLst>
          </p:cNvPr>
          <p:cNvSpPr/>
          <p:nvPr/>
        </p:nvSpPr>
        <p:spPr>
          <a:xfrm rot="5400000">
            <a:off x="5879458" y="501062"/>
            <a:ext cx="430624" cy="2971800"/>
          </a:xfrm>
          <a:prstGeom prst="leftBracket">
            <a:avLst>
              <a:gd name="adj" fmla="val 0"/>
            </a:avLst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Rectangle 54">
            <a:extLst>
              <a:ext uri="{FF2B5EF4-FFF2-40B4-BE49-F238E27FC236}">
                <a16:creationId xmlns:a16="http://schemas.microsoft.com/office/drawing/2014/main" id="{152B416A-94FD-CB67-97DE-87A938468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5405" y="2202274"/>
            <a:ext cx="2721600" cy="399468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>
            <a:lvl1pPr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85775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71550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457325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943100" defTabSz="55086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003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8575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147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771900" defTabSz="55086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Insufficient response</a:t>
            </a:r>
            <a:r>
              <a:rPr lang="en-US" sz="1300" b="1" baseline="30000" noProof="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1,2</a:t>
            </a:r>
            <a:endParaRPr lang="en-US" sz="1300" b="1" noProof="0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  <a:p>
            <a:pPr marL="18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Switch antipsychotic based on </a:t>
            </a:r>
            <a:r>
              <a:rPr lang="en-US" sz="1200" b="1" noProof="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pragmatic drug selection criteria</a:t>
            </a:r>
            <a:r>
              <a:rPr lang="en-US" sz="1200" b="1" noProof="0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and consider a different receptor-binding profile to that of the first drug </a:t>
            </a:r>
          </a:p>
          <a:p>
            <a:pPr marL="18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There is no randomized evidence for prescribing dose increases beyond the licensed range</a:t>
            </a:r>
          </a:p>
          <a:p>
            <a:pPr marL="180000" indent="-180000" eaLnBrk="0" hangingPunct="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Try clozapine (after two adequate trials with other antipsychotics); if no response, increase </a:t>
            </a:r>
            <a:br>
              <a:rPr lang="en-US" sz="1200" noProof="0" dirty="0">
                <a:solidFill>
                  <a:srgbClr val="000000"/>
                </a:solidFill>
                <a:latin typeface="+mn-lt"/>
              </a:rPr>
            </a:br>
            <a:r>
              <a:rPr lang="en-US" sz="1200" noProof="0" dirty="0">
                <a:solidFill>
                  <a:srgbClr val="000000"/>
                </a:solidFill>
                <a:latin typeface="+mn-lt"/>
              </a:rPr>
              <a:t>plasma level &gt;350 ng/ml</a:t>
            </a:r>
          </a:p>
          <a:p>
            <a:pPr eaLnBrk="0" hangingPunct="0">
              <a:spcAft>
                <a:spcPts val="300"/>
              </a:spcAft>
            </a:pPr>
            <a:endParaRPr lang="en-US" sz="1300" noProof="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7" name="Text Box 78">
            <a:extLst>
              <a:ext uri="{FF2B5EF4-FFF2-40B4-BE49-F238E27FC236}">
                <a16:creationId xmlns:a16="http://schemas.microsoft.com/office/drawing/2014/main" id="{E6AC6D25-D71D-EECF-7816-4B439A317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435" y="2221075"/>
            <a:ext cx="2720460" cy="398924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36000" tIns="72000" rIns="36000" bIns="720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</a:rPr>
              <a:t>Pragmatic treatment selection criteria</a:t>
            </a:r>
            <a:r>
              <a:rPr lang="en-US" sz="1300" b="1" baseline="30000" noProof="0" dirty="0">
                <a:solidFill>
                  <a:schemeClr val="accent3">
                    <a:lumMod val="50000"/>
                  </a:schemeClr>
                </a:solidFill>
              </a:rPr>
              <a:t>1</a:t>
            </a:r>
            <a:endParaRPr lang="en-US" sz="1300" b="1" noProof="0" dirty="0">
              <a:solidFill>
                <a:schemeClr val="accent3">
                  <a:lumMod val="50000"/>
                </a:schemeClr>
              </a:solidFill>
            </a:endParaRP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Consider prior response and previous side effects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There are small efficacy differences between antipsychotics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Adapt side effect profiles to needs </a:t>
            </a:r>
            <a:br>
              <a:rPr lang="en-US" sz="1200" noProof="0" dirty="0">
                <a:solidFill>
                  <a:srgbClr val="000000"/>
                </a:solidFill>
              </a:rPr>
            </a:br>
            <a:r>
              <a:rPr lang="en-US" sz="1200" noProof="0" dirty="0">
                <a:solidFill>
                  <a:srgbClr val="000000"/>
                </a:solidFill>
              </a:rPr>
              <a:t>of individual patients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Consider medical comorbidities (e.g., avoid a drug that causes weight gain in people with obesity)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Choose an oral drug that is also available as an LAI formulation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Consider patient preference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Dose: “start low, go slow, but go”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Once-daily dosing at night is possible for many drugs 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Offer CBT to all patients (supportive therapy if CBT not available)</a:t>
            </a:r>
          </a:p>
        </p:txBody>
      </p:sp>
      <p:sp>
        <p:nvSpPr>
          <p:cNvPr id="8" name="Text Box 79">
            <a:extLst>
              <a:ext uri="{FF2B5EF4-FFF2-40B4-BE49-F238E27FC236}">
                <a16:creationId xmlns:a16="http://schemas.microsoft.com/office/drawing/2014/main" id="{A4E9398A-6E5C-2DA6-A88B-34BF7669E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3850" y="2207714"/>
            <a:ext cx="2721600" cy="398924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 noProof="0" dirty="0">
                <a:solidFill>
                  <a:schemeClr val="accent3">
                    <a:lumMod val="50000"/>
                  </a:schemeClr>
                </a:solidFill>
              </a:rPr>
              <a:t>Before assuming non-response, check the following:</a:t>
            </a:r>
            <a:r>
              <a:rPr lang="en-US" sz="1300" b="1" baseline="30000" noProof="0" dirty="0">
                <a:solidFill>
                  <a:schemeClr val="accent3">
                    <a:lumMod val="50000"/>
                  </a:schemeClr>
                </a:solidFill>
              </a:rPr>
              <a:t>1</a:t>
            </a:r>
            <a:endParaRPr lang="en-US" sz="1300" b="1" noProof="0" dirty="0">
              <a:solidFill>
                <a:schemeClr val="accent3">
                  <a:lumMod val="50000"/>
                </a:schemeClr>
              </a:solidFill>
            </a:endParaRP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Is the current dose efficient?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Do side effects (e.g., akathisia) or psychiatric/somatic comorbidities (e.g., drug abuse) or external stress mask/hinder response?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Has there been an adequate duration of treatment (at least</a:t>
            </a:r>
            <a:br>
              <a:rPr lang="en-US" sz="1200" noProof="0" dirty="0">
                <a:solidFill>
                  <a:srgbClr val="000000"/>
                </a:solidFill>
              </a:rPr>
            </a:br>
            <a:r>
              <a:rPr lang="en-US" sz="1200" noProof="0" dirty="0">
                <a:solidFill>
                  <a:srgbClr val="000000"/>
                </a:solidFill>
              </a:rPr>
              <a:t> 2</a:t>
            </a:r>
            <a:r>
              <a:rPr lang="en-US" sz="1200" noProof="0" dirty="0">
                <a:solidFill>
                  <a:srgbClr val="000000"/>
                </a:solidFill>
                <a:cs typeface="Arial" panose="020B0604020202020204" pitchFamily="34" charset="0"/>
              </a:rPr>
              <a:t>–</a:t>
            </a:r>
            <a:r>
              <a:rPr lang="en-US" sz="1200" noProof="0" dirty="0">
                <a:solidFill>
                  <a:srgbClr val="000000"/>
                </a:solidFill>
              </a:rPr>
              <a:t>4 weeks on the full dose)?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Has adherence been checked (plasma-level, LAI)?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>
                <a:solidFill>
                  <a:srgbClr val="000000"/>
                </a:solidFill>
              </a:rPr>
              <a:t>Have cytochrome-P-450 polymorphisms and drug–drug interactions been checked?</a:t>
            </a:r>
          </a:p>
          <a:p>
            <a:pPr marL="85725" indent="-85725">
              <a:spcAft>
                <a:spcPts val="300"/>
              </a:spcAft>
              <a:buFont typeface="Arial" panose="020B0604020202020204" pitchFamily="34" charset="0"/>
              <a:buChar char="–"/>
            </a:pPr>
            <a:endParaRPr lang="en-US" sz="1300" noProof="0" dirty="0">
              <a:solidFill>
                <a:srgbClr val="000000"/>
              </a:solidFill>
            </a:endParaRPr>
          </a:p>
        </p:txBody>
      </p:sp>
      <p:sp>
        <p:nvSpPr>
          <p:cNvPr id="9" name="Text Box 80">
            <a:extLst>
              <a:ext uri="{FF2B5EF4-FFF2-40B4-BE49-F238E27FC236}">
                <a16:creationId xmlns:a16="http://schemas.microsoft.com/office/drawing/2014/main" id="{9A62B25A-BDF7-3845-810F-4BFC28398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6960" y="2207320"/>
            <a:ext cx="2721600" cy="3994683"/>
          </a:xfrm>
          <a:prstGeom prst="rect">
            <a:avLst/>
          </a:prstGeom>
          <a:gradFill>
            <a:gsLst>
              <a:gs pos="0">
                <a:schemeClr val="accent3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 b="1" noProof="0" dirty="0"/>
              <a:t>Biological augmentation strategies</a:t>
            </a:r>
            <a:r>
              <a:rPr lang="en-US" sz="1300" b="1" baseline="30000" noProof="0" dirty="0"/>
              <a:t>1,3</a:t>
            </a:r>
            <a:endParaRPr lang="en-US" sz="1300" b="1" noProof="0" dirty="0"/>
          </a:p>
          <a:p>
            <a:pPr>
              <a:spcAft>
                <a:spcPts val="300"/>
              </a:spcAft>
              <a:buClr>
                <a:schemeClr val="accent3">
                  <a:lumMod val="75000"/>
                </a:schemeClr>
              </a:buClr>
            </a:pPr>
            <a:r>
              <a:rPr lang="en-US" sz="1200" noProof="0" dirty="0"/>
              <a:t>No specific augmentation can be recommended</a:t>
            </a:r>
            <a:br>
              <a:rPr lang="en-US" sz="1200" noProof="0" dirty="0"/>
            </a:br>
            <a:r>
              <a:rPr lang="en-US" sz="1200" noProof="0" dirty="0"/>
              <a:t> 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/>
              <a:t>For antipsychotic combinations, use complementary </a:t>
            </a:r>
            <a:br>
              <a:rPr lang="en-US" sz="1200" noProof="0" dirty="0"/>
            </a:br>
            <a:r>
              <a:rPr lang="en-US" sz="1200" noProof="0" dirty="0"/>
              <a:t>receptor-binding profiles (e.g., clozapine only 40% dopamine binding + selective/partial dopamine [ant]agonist)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/>
              <a:t>If trying augmentation, focus on target symptoms, e.g., benzodiazepines for sedation, and mood-stabilizers for manic symptoms or aggression)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dirty="0"/>
              <a:t>Try </a:t>
            </a:r>
            <a:r>
              <a:rPr lang="en-US" sz="1200" noProof="0" dirty="0" err="1"/>
              <a:t>rTMS</a:t>
            </a:r>
            <a:r>
              <a:rPr lang="en-US" sz="1200" noProof="0" dirty="0"/>
              <a:t> for positive symptoms</a:t>
            </a:r>
          </a:p>
          <a:p>
            <a:pPr marL="180000" indent="-180000"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1200" noProof="0" dirty="0"/>
              <a:t>ECT may be considered as an adjunct to clozapine</a:t>
            </a:r>
            <a:endParaRPr lang="en-US" sz="1200" strike="sngStrike" noProof="0" dirty="0">
              <a:solidFill>
                <a:srgbClr val="FF0000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40D8147-FEBA-BB4C-E141-BCAA02CAA8E4}"/>
              </a:ext>
            </a:extLst>
          </p:cNvPr>
          <p:cNvGrpSpPr/>
          <p:nvPr/>
        </p:nvGrpSpPr>
        <p:grpSpPr>
          <a:xfrm>
            <a:off x="7316205" y="1529999"/>
            <a:ext cx="540000" cy="540000"/>
            <a:chOff x="7316205" y="-609220"/>
            <a:chExt cx="540000" cy="540000"/>
          </a:xfrm>
        </p:grpSpPr>
        <p:sp>
          <p:nvSpPr>
            <p:cNvPr id="21" name="Flowchart: Connector 20">
              <a:extLst>
                <a:ext uri="{FF2B5EF4-FFF2-40B4-BE49-F238E27FC236}">
                  <a16:creationId xmlns:a16="http://schemas.microsoft.com/office/drawing/2014/main" id="{8BA50B61-AD64-88E3-7D31-58CDE7F8C4A3}"/>
                </a:ext>
              </a:extLst>
            </p:cNvPr>
            <p:cNvSpPr/>
            <p:nvPr/>
          </p:nvSpPr>
          <p:spPr>
            <a:xfrm>
              <a:off x="7316205" y="-609220"/>
              <a:ext cx="540000" cy="540000"/>
            </a:xfrm>
            <a:prstGeom prst="flowChartConnector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pic>
          <p:nvPicPr>
            <p:cNvPr id="80" name="Graphic 79" descr="Thumbs Down with solid fill">
              <a:extLst>
                <a:ext uri="{FF2B5EF4-FFF2-40B4-BE49-F238E27FC236}">
                  <a16:creationId xmlns:a16="http://schemas.microsoft.com/office/drawing/2014/main" id="{A3C07BA9-EB43-CB6A-A996-FD1E48AA4C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01599" y="-523826"/>
              <a:ext cx="369212" cy="369212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09FF964-802D-A7DE-47AF-2CBEED2D9268}"/>
              </a:ext>
            </a:extLst>
          </p:cNvPr>
          <p:cNvGrpSpPr/>
          <p:nvPr/>
        </p:nvGrpSpPr>
        <p:grpSpPr>
          <a:xfrm>
            <a:off x="4334650" y="1529999"/>
            <a:ext cx="540000" cy="540000"/>
            <a:chOff x="4334650" y="-609220"/>
            <a:chExt cx="540000" cy="540000"/>
          </a:xfrm>
        </p:grpSpPr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30BAA769-35B8-C42D-EB32-8BA37FE80508}"/>
                </a:ext>
              </a:extLst>
            </p:cNvPr>
            <p:cNvSpPr/>
            <p:nvPr/>
          </p:nvSpPr>
          <p:spPr>
            <a:xfrm>
              <a:off x="4334650" y="-609220"/>
              <a:ext cx="540000" cy="540000"/>
            </a:xfrm>
            <a:prstGeom prst="flowChartConnector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pic>
          <p:nvPicPr>
            <p:cNvPr id="23" name="Graphic 22" descr="Checklist with solid fill">
              <a:extLst>
                <a:ext uri="{FF2B5EF4-FFF2-40B4-BE49-F238E27FC236}">
                  <a16:creationId xmlns:a16="http://schemas.microsoft.com/office/drawing/2014/main" id="{966235F3-8D02-2CF7-0788-C70AF269AE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04400" y="-539470"/>
              <a:ext cx="400500" cy="4005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1A90E92-8646-0A25-48D0-81F3AB27DC3F}"/>
              </a:ext>
            </a:extLst>
          </p:cNvPr>
          <p:cNvGrpSpPr/>
          <p:nvPr/>
        </p:nvGrpSpPr>
        <p:grpSpPr>
          <a:xfrm>
            <a:off x="10278144" y="1529999"/>
            <a:ext cx="579232" cy="540000"/>
            <a:chOff x="10278144" y="-609220"/>
            <a:chExt cx="579232" cy="540000"/>
          </a:xfrm>
        </p:grpSpPr>
        <p:sp>
          <p:nvSpPr>
            <p:cNvPr id="22" name="Flowchart: Connector 21">
              <a:extLst>
                <a:ext uri="{FF2B5EF4-FFF2-40B4-BE49-F238E27FC236}">
                  <a16:creationId xmlns:a16="http://schemas.microsoft.com/office/drawing/2014/main" id="{5D401598-C5CB-B296-12CD-C0CFBC7DC15D}"/>
                </a:ext>
              </a:extLst>
            </p:cNvPr>
            <p:cNvSpPr/>
            <p:nvPr/>
          </p:nvSpPr>
          <p:spPr>
            <a:xfrm>
              <a:off x="10297760" y="-609220"/>
              <a:ext cx="540000" cy="540000"/>
            </a:xfrm>
            <a:prstGeom prst="flowChartConnector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BAB86B4-0CF4-5416-D5B8-7E2528EC265B}"/>
                </a:ext>
              </a:extLst>
            </p:cNvPr>
            <p:cNvGrpSpPr/>
            <p:nvPr/>
          </p:nvGrpSpPr>
          <p:grpSpPr>
            <a:xfrm>
              <a:off x="10278144" y="-554128"/>
              <a:ext cx="579232" cy="384856"/>
              <a:chOff x="10278144" y="-539470"/>
              <a:chExt cx="579232" cy="384856"/>
            </a:xfrm>
          </p:grpSpPr>
          <p:pic>
            <p:nvPicPr>
              <p:cNvPr id="24" name="Graphic 23" descr="Medicine with solid fill">
                <a:extLst>
                  <a:ext uri="{FF2B5EF4-FFF2-40B4-BE49-F238E27FC236}">
                    <a16:creationId xmlns:a16="http://schemas.microsoft.com/office/drawing/2014/main" id="{1D62A9DB-E0DA-82C5-64F4-C02D41C7FA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flipH="1">
                <a:off x="10278144" y="-461356"/>
                <a:ext cx="339951" cy="306742"/>
              </a:xfrm>
              <a:prstGeom prst="rect">
                <a:avLst/>
              </a:prstGeom>
            </p:spPr>
          </p:pic>
          <p:pic>
            <p:nvPicPr>
              <p:cNvPr id="25" name="Graphic 24" descr="Add with solid fill">
                <a:extLst>
                  <a:ext uri="{FF2B5EF4-FFF2-40B4-BE49-F238E27FC236}">
                    <a16:creationId xmlns:a16="http://schemas.microsoft.com/office/drawing/2014/main" id="{1B6FEDDD-2E1B-34B5-28AF-FBF2E121A4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491316" y="-539470"/>
                <a:ext cx="152888" cy="138759"/>
              </a:xfrm>
              <a:prstGeom prst="rect">
                <a:avLst/>
              </a:prstGeom>
            </p:spPr>
          </p:pic>
          <p:pic>
            <p:nvPicPr>
              <p:cNvPr id="26" name="Graphic 25" descr="Medicine with solid fill">
                <a:extLst>
                  <a:ext uri="{FF2B5EF4-FFF2-40B4-BE49-F238E27FC236}">
                    <a16:creationId xmlns:a16="http://schemas.microsoft.com/office/drawing/2014/main" id="{65F21E7C-BD6E-6CBB-0EDD-5CB9A1F3B1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0517425" y="-461356"/>
                <a:ext cx="339951" cy="306742"/>
              </a:xfrm>
              <a:prstGeom prst="rect">
                <a:avLst/>
              </a:prstGeom>
            </p:spPr>
          </p:pic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751903-7EC7-94F8-41F0-73E8D23A1EA0}"/>
              </a:ext>
            </a:extLst>
          </p:cNvPr>
          <p:cNvGrpSpPr/>
          <p:nvPr/>
        </p:nvGrpSpPr>
        <p:grpSpPr>
          <a:xfrm>
            <a:off x="1353665" y="1529999"/>
            <a:ext cx="540000" cy="540000"/>
            <a:chOff x="1353665" y="-609220"/>
            <a:chExt cx="540000" cy="540000"/>
          </a:xfrm>
        </p:grpSpPr>
        <p:sp>
          <p:nvSpPr>
            <p:cNvPr id="64" name="Flowchart: Connector 63">
              <a:extLst>
                <a:ext uri="{FF2B5EF4-FFF2-40B4-BE49-F238E27FC236}">
                  <a16:creationId xmlns:a16="http://schemas.microsoft.com/office/drawing/2014/main" id="{7996B419-F945-92D7-2FD5-E0A957934717}"/>
                </a:ext>
              </a:extLst>
            </p:cNvPr>
            <p:cNvSpPr/>
            <p:nvPr/>
          </p:nvSpPr>
          <p:spPr>
            <a:xfrm>
              <a:off x="1353665" y="-609220"/>
              <a:ext cx="540000" cy="540000"/>
            </a:xfrm>
            <a:prstGeom prst="flowChartConnector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pic>
          <p:nvPicPr>
            <p:cNvPr id="28" name="Graphic 27" descr="Decision chart with solid fill">
              <a:extLst>
                <a:ext uri="{FF2B5EF4-FFF2-40B4-BE49-F238E27FC236}">
                  <a16:creationId xmlns:a16="http://schemas.microsoft.com/office/drawing/2014/main" id="{8BFA2E22-3B72-7246-3B7F-52DE92CF93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30983" y="-531902"/>
              <a:ext cx="385364" cy="385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1132712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