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2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openxmlformats.org/officeDocument/2006/relationships/slide" Target="/ppt/slides/slide12.xml" Id="rId16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Id2" /><Relationship Type="http://schemas.openxmlformats.org/officeDocument/2006/relationships/notesMaster" Target="/ppt/notesMasters/notesMaster1.xml" Id="rId1" /><Relationship Type="http://schemas.openxmlformats.org/officeDocument/2006/relationships/hyperlink" Target="https://illuminatum.com/" TargetMode="External" Id="rId3" /></Relationship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0E350-CE8D-9F8D-D76F-B8EFDC0B1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25F37D-46EF-225C-C81F-0F32DAABB4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C3B2BF-A811-8B93-F957-E25C65DBCE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Section For Evidence-Based Medicine in Psychiatry &amp; Psychotherapy website provides useful tools for determining appropriate antipsychotics doses. </a:t>
            </a:r>
          </a:p>
          <a:p>
            <a:pPr lvl="0">
              <a:defRPr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Dose calculator websites: 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Section For Evidence-Based Medicine in Psychiatry &amp; Psychotherapy, https://ebmpp.org/helpful-tools/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Illuminatum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https://illuminatum.com/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de-DE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Leucht S, Siafis S, McGrath JJ, et al. Schizophrenia. Nat Rev Dis Primers 2025; 11(Suppl 1):7. 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McAdam MK,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Baldessarini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RJ, Murphy AL, et al. Second International Consensus Study of Antipsychotic Dosing (ICSAD-2). J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Psychopharmacol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2023; 37: 982</a:t>
            </a:r>
            <a:r>
              <a:rPr lang="en-GB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991.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EBMpp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Helpful tools. 2026. https://ebmpp.org/helpful-tools/. Accessed June 12, 2026.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Illuminattum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Schizophrenia. 2025. Available at: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https://illuminatum.com/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Accessed May 28, 2026. 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8A010-6B22-6D3C-FAF9-EAC524976E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768027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2.xml.rels>&#65279;<?xml version="1.0" encoding="utf-8"?><Relationships xmlns="http://schemas.openxmlformats.org/package/2006/relationships"><Relationship Type="http://schemas.openxmlformats.org/officeDocument/2006/relationships/notesSlide" Target="/ppt/notesSlides/notesSlide12.xml" Id="rId2" /><Relationship Type="http://schemas.openxmlformats.org/officeDocument/2006/relationships/slideLayout" Target="/ppt/slideLayouts/slideLayout2.xml" Id="rId1" /></Relationships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79AE0-0231-3E0B-75D0-44B605C64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6225D3-1F88-B058-B93C-15D469D5E08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B8FBAB-8F2D-D8FE-2777-A6E45E530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t"/>
          <a:lstStyle/>
          <a:p>
            <a:r>
              <a:rPr lang="en-US" noProof="0" dirty="0"/>
              <a:t>The first step is to rule out pseudo non-response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195F4-63C0-07FE-DB02-54C0224ECDC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6"/>
            <a:ext cx="9213849" cy="305792"/>
          </a:xfrm>
        </p:spPr>
        <p:txBody>
          <a:bodyPr/>
          <a:lstStyle/>
          <a:p>
            <a:r>
              <a:rPr lang="en-US" noProof="0" dirty="0">
                <a:solidFill>
                  <a:schemeClr val="tx1"/>
                </a:solidFill>
              </a:rPr>
              <a:t>Before assuming non-response, the following reasons for non-response should be considered:</a:t>
            </a:r>
            <a:r>
              <a:rPr lang="en-US" baseline="30000" noProof="0" dirty="0">
                <a:solidFill>
                  <a:schemeClr val="tx1"/>
                </a:solidFill>
              </a:rPr>
              <a:t>1</a:t>
            </a:r>
          </a:p>
          <a:p>
            <a:pPr lvl="0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E0A5AC-4F85-7C2B-5AC2-FDA93F307C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LAI=long-acting injectable</a:t>
            </a:r>
          </a:p>
          <a:p>
            <a:r>
              <a:rPr lang="en-US" noProof="0" dirty="0"/>
              <a:t>1. Leucht et al. Nat Rev Dis Primers 2025;11(Suppl 1):7; 2. McAdam et al. J </a:t>
            </a:r>
            <a:r>
              <a:rPr lang="en-US" noProof="0" dirty="0" err="1"/>
              <a:t>Psychopharmacol</a:t>
            </a:r>
            <a:r>
              <a:rPr lang="en-US" noProof="0" dirty="0"/>
              <a:t> 2023;37:982–991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F7B25F-3AA6-F8A1-645D-CC41AC4DBEC6}"/>
              </a:ext>
            </a:extLst>
          </p:cNvPr>
          <p:cNvSpPr/>
          <p:nvPr/>
        </p:nvSpPr>
        <p:spPr>
          <a:xfrm>
            <a:off x="357822" y="1846961"/>
            <a:ext cx="11476356" cy="757453"/>
          </a:xfrm>
          <a:prstGeom prst="roundRect">
            <a:avLst/>
          </a:prstGeom>
          <a:solidFill>
            <a:schemeClr val="accent2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232000" anchor="ctr"/>
          <a:lstStyle/>
          <a:p>
            <a:r>
              <a:rPr lang="en-US" sz="1600" noProof="0" dirty="0">
                <a:solidFill>
                  <a:schemeClr val="tx1"/>
                </a:solidFill>
              </a:rPr>
              <a:t>Has the response been masked or hindered by side effects (e.g., akathisia),</a:t>
            </a:r>
            <a:br>
              <a:rPr lang="en-US" sz="1600" noProof="0" dirty="0">
                <a:solidFill>
                  <a:schemeClr val="tx1"/>
                </a:solidFill>
              </a:rPr>
            </a:br>
            <a:r>
              <a:rPr lang="en-US" sz="1600" noProof="0" dirty="0">
                <a:solidFill>
                  <a:schemeClr val="tx1"/>
                </a:solidFill>
              </a:rPr>
              <a:t>psychiatric or somatic comorbidities (e.g., substance misuse), or external stress factors?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165C56F-C2DE-AC24-07DA-08C7072B828A}"/>
              </a:ext>
            </a:extLst>
          </p:cNvPr>
          <p:cNvSpPr/>
          <p:nvPr/>
        </p:nvSpPr>
        <p:spPr>
          <a:xfrm>
            <a:off x="481566" y="1971345"/>
            <a:ext cx="1872751" cy="508685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24498" rIns="271641" bIns="24498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b="1" kern="1200" noProof="0" dirty="0"/>
              <a:t>Side effects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3BDA37F-910E-F486-FAC0-6A1F1CF2C68B}"/>
              </a:ext>
            </a:extLst>
          </p:cNvPr>
          <p:cNvSpPr/>
          <p:nvPr/>
        </p:nvSpPr>
        <p:spPr>
          <a:xfrm>
            <a:off x="357823" y="2706763"/>
            <a:ext cx="11476355" cy="757452"/>
          </a:xfrm>
          <a:prstGeom prst="round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232000" anchor="ctr"/>
          <a:lstStyle/>
          <a:p>
            <a:r>
              <a:rPr lang="en-US" sz="1600" noProof="0" dirty="0">
                <a:solidFill>
                  <a:schemeClr val="tx1"/>
                </a:solidFill>
              </a:rPr>
              <a:t>Does the current dose align with the International Consensus of Antipsychotic Dosing?</a:t>
            </a:r>
            <a:r>
              <a:rPr lang="en-US" sz="1600" baseline="30000" noProof="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4A5BAF4-AE02-17BF-0941-B6B6DBB92DF1}"/>
              </a:ext>
            </a:extLst>
          </p:cNvPr>
          <p:cNvSpPr/>
          <p:nvPr/>
        </p:nvSpPr>
        <p:spPr>
          <a:xfrm>
            <a:off x="481566" y="2831147"/>
            <a:ext cx="1872751" cy="508685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24498" rIns="271641" bIns="24498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b="1" kern="1200" noProof="0" dirty="0"/>
              <a:t>Dosing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29C55CB-751D-D5C2-A725-7631CBAFEA85}"/>
              </a:ext>
            </a:extLst>
          </p:cNvPr>
          <p:cNvSpPr/>
          <p:nvPr/>
        </p:nvSpPr>
        <p:spPr>
          <a:xfrm>
            <a:off x="357823" y="3566566"/>
            <a:ext cx="11476355" cy="757453"/>
          </a:xfrm>
          <a:prstGeom prst="roundRect">
            <a:avLst/>
          </a:prstGeom>
          <a:solidFill>
            <a:schemeClr val="accent4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232000" anchor="ctr"/>
          <a:lstStyle/>
          <a:p>
            <a:r>
              <a:rPr lang="en-US" sz="1600" noProof="0" dirty="0">
                <a:solidFill>
                  <a:schemeClr val="tx1"/>
                </a:solidFill>
              </a:rPr>
              <a:t>Has there been an adequate duration of at least 2–4 weeks on the full dose?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90FAB15-E2B2-49D2-0757-0F0698C79C74}"/>
              </a:ext>
            </a:extLst>
          </p:cNvPr>
          <p:cNvSpPr/>
          <p:nvPr/>
        </p:nvSpPr>
        <p:spPr>
          <a:xfrm>
            <a:off x="481566" y="3690950"/>
            <a:ext cx="1872751" cy="508685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24498" rIns="271641" bIns="24498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b="1" kern="1200" noProof="0" dirty="0"/>
              <a:t>Duration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D8962F6-1219-1A80-14EF-86E73C2985F3}"/>
              </a:ext>
            </a:extLst>
          </p:cNvPr>
          <p:cNvSpPr/>
          <p:nvPr/>
        </p:nvSpPr>
        <p:spPr>
          <a:xfrm>
            <a:off x="357823" y="4426370"/>
            <a:ext cx="11476355" cy="75744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232000" anchor="ctr"/>
          <a:lstStyle/>
          <a:p>
            <a:r>
              <a:rPr lang="en-US" sz="1600" noProof="0" dirty="0">
                <a:solidFill>
                  <a:schemeClr val="tx1"/>
                </a:solidFill>
              </a:rPr>
              <a:t>Has non-adherence been considered?</a:t>
            </a:r>
          </a:p>
          <a:p>
            <a:pPr indent="-144000">
              <a:buFont typeface="Arial" panose="020B0604020202020204" pitchFamily="34" charset="0"/>
              <a:buChar char="•"/>
            </a:pPr>
            <a:r>
              <a:rPr lang="en-US" sz="1400" noProof="0" dirty="0">
                <a:solidFill>
                  <a:schemeClr val="tx1"/>
                </a:solidFill>
              </a:rPr>
              <a:t>Check plasma levels</a:t>
            </a:r>
          </a:p>
          <a:p>
            <a:pPr indent="-144000">
              <a:buFont typeface="Arial" panose="020B0604020202020204" pitchFamily="34" charset="0"/>
              <a:buChar char="•"/>
            </a:pPr>
            <a:r>
              <a:rPr lang="en-US" sz="1400" noProof="0" dirty="0">
                <a:solidFill>
                  <a:schemeClr val="tx1"/>
                </a:solidFill>
              </a:rPr>
              <a:t>Try liquid or rapidly dissolving tablets (inpatients) or an LAI formulation</a:t>
            </a:r>
            <a:endParaRPr lang="en-US" sz="1600" noProof="0" dirty="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4EC580C-CD82-4A40-3AA6-179E78D70B16}"/>
              </a:ext>
            </a:extLst>
          </p:cNvPr>
          <p:cNvSpPr/>
          <p:nvPr/>
        </p:nvSpPr>
        <p:spPr>
          <a:xfrm>
            <a:off x="481566" y="4550752"/>
            <a:ext cx="1872751" cy="508685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24498" rIns="271641" bIns="24498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b="1" kern="1200" noProof="0" dirty="0"/>
              <a:t>Adherence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58F339D-008F-A550-9368-5101459B7C1C}"/>
              </a:ext>
            </a:extLst>
          </p:cNvPr>
          <p:cNvSpPr/>
          <p:nvPr/>
        </p:nvSpPr>
        <p:spPr>
          <a:xfrm>
            <a:off x="357823" y="5286166"/>
            <a:ext cx="11476355" cy="75744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232000" anchor="ctr"/>
          <a:lstStyle/>
          <a:p>
            <a:r>
              <a:rPr lang="en-US" sz="1600" noProof="0" dirty="0">
                <a:solidFill>
                  <a:schemeClr val="tx1"/>
                </a:solidFill>
              </a:rPr>
              <a:t>Has an adequate plasma level been achieved?</a:t>
            </a:r>
          </a:p>
          <a:p>
            <a:pPr indent="-144000">
              <a:buFont typeface="Arial" panose="020B0604020202020204" pitchFamily="34" charset="0"/>
              <a:buChar char="•"/>
            </a:pPr>
            <a:r>
              <a:rPr lang="en-US" sz="1400" noProof="0" dirty="0">
                <a:solidFill>
                  <a:schemeClr val="tx1"/>
                </a:solidFill>
              </a:rPr>
              <a:t>Check for cytochrome-P-450 polymorphisms </a:t>
            </a:r>
          </a:p>
          <a:p>
            <a:pPr indent="-144000">
              <a:buFont typeface="Arial" panose="020B0604020202020204" pitchFamily="34" charset="0"/>
              <a:buChar char="•"/>
            </a:pPr>
            <a:r>
              <a:rPr lang="en-US" sz="1400" noProof="0" dirty="0">
                <a:solidFill>
                  <a:schemeClr val="tx1"/>
                </a:solidFill>
              </a:rPr>
              <a:t>Check drug–drug interactions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C5FCE5F-4394-1A99-9E67-445B174B347E}"/>
              </a:ext>
            </a:extLst>
          </p:cNvPr>
          <p:cNvSpPr/>
          <p:nvPr/>
        </p:nvSpPr>
        <p:spPr>
          <a:xfrm>
            <a:off x="481566" y="5410548"/>
            <a:ext cx="1872751" cy="50868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24498" rIns="271641" bIns="24498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b="1" kern="1200" noProof="0" dirty="0"/>
              <a:t>Plasma level </a:t>
            </a:r>
          </a:p>
        </p:txBody>
      </p:sp>
    </p:spTree>
    <p:extLst>
      <p:ext uri="{BB962C8B-B14F-4D97-AF65-F5344CB8AC3E}">
        <p14:creationId xmlns:p14="http://schemas.microsoft.com/office/powerpoint/2010/main" val="273596552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