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svg" ContentType="image/svg+xml"/>
  <Default Extension="xlsx" ContentType="application/vnd.openxmlformats-officedocument.spreadsheetml.sheet"/>
  <Default Extension="rels" ContentType="application/vnd.openxmlformats-package.relationship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ppt/changesInfos/changesInfo1.xml" ContentType="application/vnd.ms-powerpoint.changesinfo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customXml/item3.xml" ContentType="application/xml"/>
  <Override PartName="/customXml/itemProps3.xml" ContentType="application/vnd.openxmlformats-officedocument.customXmlProperties+xml"/>
  <Override PartName="/ppt/slides/slide13.xml" ContentType="application/vnd.openxmlformats-officedocument.presentationml.slide+xml"/>
  <Override PartName="/ppt/charts/chart10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customXml/item1.xml" ContentType="application/xml"/>
  <Override PartName="/customXml/itemProps1.xml" ContentType="application/vnd.openxmlformats-officedocument.customXmlProperti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102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47" /><Relationship Type="http://schemas.openxmlformats.org/officeDocument/2006/relationships/viewProps" Target="/ppt/viewProps.xml" Id="rId50" /><Relationship Type="http://schemas.microsoft.com/office/2018/10/relationships/authors" Target="/ppt/authors.xml" Id="rId55" /><Relationship Type="http://schemas.openxmlformats.org/officeDocument/2006/relationships/customXml" Target="/customXml/item2.xml" Id="rId2" /><Relationship Type="http://schemas.microsoft.com/office/2016/11/relationships/changesInfo" Target="/ppt/changesInfos/changesInfo1.xml" Id="rId53" /><Relationship Type="http://schemas.openxmlformats.org/officeDocument/2006/relationships/tableStyles" Target="/ppt/tableStyles.xml" Id="rId52" /><Relationship Type="http://schemas.openxmlformats.org/officeDocument/2006/relationships/slideMaster" Target="/ppt/slideMasters/slideMaster1.xml" Id="rId4" /><Relationship Type="http://schemas.openxmlformats.org/officeDocument/2006/relationships/handoutMaster" Target="/ppt/handoutMasters/handoutMaster1.xml" Id="rId48" /><Relationship Type="http://schemas.openxmlformats.org/officeDocument/2006/relationships/theme" Target="/ppt/theme/theme1.xml" Id="rId51" /><Relationship Type="http://schemas.openxmlformats.org/officeDocument/2006/relationships/customXml" Target="/customXml/item3.xml" Id="rId3" /><Relationship Type="http://schemas.openxmlformats.org/officeDocument/2006/relationships/slide" Target="/ppt/slides/slide13.xml" Id="rId17" /><Relationship Type="http://schemas.microsoft.com/office/2015/10/relationships/revisionInfo" Target="/ppt/revisionInfo.xml" Id="rId54" /><Relationship Type="http://schemas.openxmlformats.org/officeDocument/2006/relationships/customXml" Target="/customXml/item1.xml" Id="rId1" /><Relationship Type="http://schemas.openxmlformats.org/officeDocument/2006/relationships/presProps" Target="/ppt/presProps.xml" Id="rId4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1:36.029" v="8" actId="478"/>
        <pc:sldMkLst>
          <pc:docMk/>
          <pc:sldMk cId="4233905278" sldId="367"/>
        </pc:sldMkLst>
      </pc:sldChg>
      <pc:sldChg chg="modNotes">
        <pc:chgData name="Lucy Helas" userId="ddfafa0a-b6b5-4bdd-b86f-ac994cb89b8b" providerId="ADAL" clId="{24817C30-EE8C-4751-BCB8-6AC7A077870C}" dt="2026-07-27T09:31:44.157" v="9" actId="478"/>
        <pc:sldMkLst>
          <pc:docMk/>
          <pc:sldMk cId="2469550932" sldId="370"/>
        </pc:sldMkLst>
      </pc:sldChg>
      <pc:sldChg chg="modNotes">
        <pc:chgData name="Lucy Helas" userId="ddfafa0a-b6b5-4bdd-b86f-ac994cb89b8b" providerId="ADAL" clId="{24817C30-EE8C-4751-BCB8-6AC7A077870C}" dt="2026-07-27T09:31:56.670" v="11" actId="478"/>
        <pc:sldMkLst>
          <pc:docMk/>
          <pc:sldMk cId="2665730550" sldId="371"/>
        </pc:sldMkLst>
      </pc:sldChg>
      <pc:sldChg chg="modNotes">
        <pc:chgData name="Lucy Helas" userId="ddfafa0a-b6b5-4bdd-b86f-ac994cb89b8b" providerId="ADAL" clId="{24817C30-EE8C-4751-BCB8-6AC7A077870C}" dt="2026-07-27T09:32:13.003" v="14" actId="478"/>
        <pc:sldMkLst>
          <pc:docMk/>
          <pc:sldMk cId="3511132712" sldId="373"/>
        </pc:sldMkLst>
      </pc:sldChg>
      <pc:sldChg chg="modNotes">
        <pc:chgData name="Lucy Helas" userId="ddfafa0a-b6b5-4bdd-b86f-ac994cb89b8b" providerId="ADAL" clId="{24817C30-EE8C-4751-BCB8-6AC7A077870C}" dt="2026-07-27T09:32:19.546" v="15" actId="478"/>
        <pc:sldMkLst>
          <pc:docMk/>
          <pc:sldMk cId="2735965529" sldId="1021"/>
        </pc:sldMkLst>
      </pc:sldChg>
      <pc:sldChg chg="modNotes">
        <pc:chgData name="Lucy Helas" userId="ddfafa0a-b6b5-4bdd-b86f-ac994cb89b8b" providerId="ADAL" clId="{24817C30-EE8C-4751-BCB8-6AC7A077870C}" dt="2026-07-27T09:32:27.572" v="16" actId="478"/>
        <pc:sldMkLst>
          <pc:docMk/>
          <pc:sldMk cId="977197280" sldId="1022"/>
        </pc:sldMkLst>
      </pc:sldChg>
      <pc:sldChg chg="modNotes">
        <pc:chgData name="Lucy Helas" userId="ddfafa0a-b6b5-4bdd-b86f-ac994cb89b8b" providerId="ADAL" clId="{24817C30-EE8C-4751-BCB8-6AC7A077870C}" dt="2026-07-27T09:32:48.362" v="18" actId="478"/>
        <pc:sldMkLst>
          <pc:docMk/>
          <pc:sldMk cId="1553248959" sldId="1024"/>
        </pc:sldMkLst>
      </pc:sldChg>
      <pc:sldChg chg="modNotes">
        <pc:chgData name="Lucy Helas" userId="ddfafa0a-b6b5-4bdd-b86f-ac994cb89b8b" providerId="ADAL" clId="{24817C30-EE8C-4751-BCB8-6AC7A077870C}" dt="2026-07-27T09:32:55.937" v="19" actId="478"/>
        <pc:sldMkLst>
          <pc:docMk/>
          <pc:sldMk cId="1649630319" sldId="1025"/>
        </pc:sldMkLst>
      </pc:sldChg>
      <pc:sldChg chg="modNotes">
        <pc:chgData name="Lucy Helas" userId="ddfafa0a-b6b5-4bdd-b86f-ac994cb89b8b" providerId="ADAL" clId="{24817C30-EE8C-4751-BCB8-6AC7A077870C}" dt="2026-07-27T09:34:58.531" v="21" actId="478"/>
        <pc:sldMkLst>
          <pc:docMk/>
          <pc:sldMk cId="4079399333" sldId="1027"/>
        </pc:sldMkLst>
      </pc:sldChg>
      <pc:sldChg chg="modNotes">
        <pc:chgData name="Lucy Helas" userId="ddfafa0a-b6b5-4bdd-b86f-ac994cb89b8b" providerId="ADAL" clId="{24817C30-EE8C-4751-BCB8-6AC7A077870C}" dt="2026-07-27T09:35:01.522" v="22" actId="478"/>
        <pc:sldMkLst>
          <pc:docMk/>
          <pc:sldMk cId="1651510758" sldId="1028"/>
        </pc:sldMkLst>
      </pc:sldChg>
      <pc:sldChg chg="modNotes">
        <pc:chgData name="Lucy Helas" userId="ddfafa0a-b6b5-4bdd-b86f-ac994cb89b8b" providerId="ADAL" clId="{24817C30-EE8C-4751-BCB8-6AC7A077870C}" dt="2026-07-27T09:35:03.736" v="23" actId="478"/>
        <pc:sldMkLst>
          <pc:docMk/>
          <pc:sldMk cId="982734306" sldId="1029"/>
        </pc:sldMkLst>
      </pc:sldChg>
      <pc:sldChg chg="modNotes">
        <pc:chgData name="Lucy Helas" userId="ddfafa0a-b6b5-4bdd-b86f-ac994cb89b8b" providerId="ADAL" clId="{24817C30-EE8C-4751-BCB8-6AC7A077870C}" dt="2026-07-27T09:35:06.074" v="24" actId="478"/>
        <pc:sldMkLst>
          <pc:docMk/>
          <pc:sldMk cId="3453980654" sldId="1030"/>
        </pc:sldMkLst>
      </pc:sldChg>
      <pc:sldChg chg="modNotes">
        <pc:chgData name="Lucy Helas" userId="ddfafa0a-b6b5-4bdd-b86f-ac994cb89b8b" providerId="ADAL" clId="{24817C30-EE8C-4751-BCB8-6AC7A077870C}" dt="2026-07-27T09:35:14.483" v="26" actId="478"/>
        <pc:sldMkLst>
          <pc:docMk/>
          <pc:sldMk cId="2209141862" sldId="1032"/>
        </pc:sldMkLst>
      </pc:sldChg>
      <pc:sldChg chg="modNotes">
        <pc:chgData name="Lucy Helas" userId="ddfafa0a-b6b5-4bdd-b86f-ac994cb89b8b" providerId="ADAL" clId="{24817C30-EE8C-4751-BCB8-6AC7A077870C}" dt="2026-07-27T09:35:20.346" v="28" actId="478"/>
        <pc:sldMkLst>
          <pc:docMk/>
          <pc:sldMk cId="1560821322" sldId="1033"/>
        </pc:sldMkLst>
      </pc:sldChg>
      <pc:sldChg chg="modNotes">
        <pc:chgData name="Lucy Helas" userId="ddfafa0a-b6b5-4bdd-b86f-ac994cb89b8b" providerId="ADAL" clId="{24817C30-EE8C-4751-BCB8-6AC7A077870C}" dt="2026-07-27T09:35:22.675" v="29" actId="478"/>
        <pc:sldMkLst>
          <pc:docMk/>
          <pc:sldMk cId="4013638703" sldId="1034"/>
        </pc:sldMkLst>
      </pc:sldChg>
      <pc:sldChg chg="modNotes">
        <pc:chgData name="Lucy Helas" userId="ddfafa0a-b6b5-4bdd-b86f-ac994cb89b8b" providerId="ADAL" clId="{24817C30-EE8C-4751-BCB8-6AC7A077870C}" dt="2026-07-27T09:35:25.405" v="30" actId="478"/>
        <pc:sldMkLst>
          <pc:docMk/>
          <pc:sldMk cId="1977724148" sldId="1035"/>
        </pc:sldMkLst>
      </pc:sldChg>
      <pc:sldChg chg="modNotes">
        <pc:chgData name="Lucy Helas" userId="ddfafa0a-b6b5-4bdd-b86f-ac994cb89b8b" providerId="ADAL" clId="{24817C30-EE8C-4751-BCB8-6AC7A077870C}" dt="2026-07-27T09:35:28.405" v="31" actId="478"/>
        <pc:sldMkLst>
          <pc:docMk/>
          <pc:sldMk cId="3302880264" sldId="1036"/>
        </pc:sldMkLst>
      </pc:sldChg>
      <pc:sldChg chg="modNotes">
        <pc:chgData name="Lucy Helas" userId="ddfafa0a-b6b5-4bdd-b86f-ac994cb89b8b" providerId="ADAL" clId="{24817C30-EE8C-4751-BCB8-6AC7A077870C}" dt="2026-07-27T09:35:49.640" v="37" actId="478"/>
        <pc:sldMkLst>
          <pc:docMk/>
          <pc:sldMk cId="1834408805" sldId="1039"/>
        </pc:sldMkLst>
      </pc:sldChg>
      <pc:sldChg chg="modNotes">
        <pc:chgData name="Lucy Helas" userId="ddfafa0a-b6b5-4bdd-b86f-ac994cb89b8b" providerId="ADAL" clId="{24817C30-EE8C-4751-BCB8-6AC7A077870C}" dt="2026-07-27T09:35:52.343" v="38" actId="478"/>
        <pc:sldMkLst>
          <pc:docMk/>
          <pc:sldMk cId="2656447725" sldId="1040"/>
        </pc:sldMkLst>
      </pc:sldChg>
      <pc:sldChg chg="modNotes">
        <pc:chgData name="Lucy Helas" userId="ddfafa0a-b6b5-4bdd-b86f-ac994cb89b8b" providerId="ADAL" clId="{24817C30-EE8C-4751-BCB8-6AC7A077870C}" dt="2026-07-27T09:36:07.658" v="42" actId="478"/>
        <pc:sldMkLst>
          <pc:docMk/>
          <pc:sldMk cId="3853924217" sldId="1042"/>
        </pc:sldMkLst>
      </pc:sldChg>
      <pc:sldChg chg="modNotes">
        <pc:chgData name="Lucy Helas" userId="ddfafa0a-b6b5-4bdd-b86f-ac994cb89b8b" providerId="ADAL" clId="{24817C30-EE8C-4751-BCB8-6AC7A077870C}" dt="2026-07-27T09:35:43.217" v="35" actId="478"/>
        <pc:sldMkLst>
          <pc:docMk/>
          <pc:sldMk cId="2398605316" sldId="1043"/>
        </pc:sldMkLst>
      </pc:sldChg>
      <pc:sldChg chg="modNotes">
        <pc:chgData name="Lucy Helas" userId="ddfafa0a-b6b5-4bdd-b86f-ac994cb89b8b" providerId="ADAL" clId="{24817C30-EE8C-4751-BCB8-6AC7A077870C}" dt="2026-07-27T09:35:30.577" v="32" actId="478"/>
        <pc:sldMkLst>
          <pc:docMk/>
          <pc:sldMk cId="3576353281" sldId="1045"/>
        </pc:sldMkLst>
      </pc:sldChg>
      <pc:sldChg chg="modNotes">
        <pc:chgData name="Lucy Helas" userId="ddfafa0a-b6b5-4bdd-b86f-ac994cb89b8b" providerId="ADAL" clId="{24817C30-EE8C-4751-BCB8-6AC7A077870C}" dt="2026-07-27T09:35:17.272" v="27" actId="478"/>
        <pc:sldMkLst>
          <pc:docMk/>
          <pc:sldMk cId="714366001" sldId="1046"/>
        </pc:sldMkLst>
      </pc:sldChg>
      <pc:sldChg chg="modNotes">
        <pc:chgData name="Lucy Helas" userId="ddfafa0a-b6b5-4bdd-b86f-ac994cb89b8b" providerId="ADAL" clId="{24817C30-EE8C-4751-BCB8-6AC7A077870C}" dt="2026-07-27T09:31:49.490" v="10" actId="478"/>
        <pc:sldMkLst>
          <pc:docMk/>
          <pc:sldMk cId="882962704" sldId="1048"/>
        </pc:sldMkLst>
      </pc:sldChg>
      <pc:sldChg chg="modNotes">
        <pc:chgData name="Lucy Helas" userId="ddfafa0a-b6b5-4bdd-b86f-ac994cb89b8b" providerId="ADAL" clId="{24817C30-EE8C-4751-BCB8-6AC7A077870C}" dt="2026-07-27T09:35:37.062" v="33" actId="478"/>
        <pc:sldMkLst>
          <pc:docMk/>
          <pc:sldMk cId="3798573541" sldId="1052"/>
        </pc:sldMkLst>
      </pc:sldChg>
      <pc:sldChg chg="modNotes">
        <pc:chgData name="Lucy Helas" userId="ddfafa0a-b6b5-4bdd-b86f-ac994cb89b8b" providerId="ADAL" clId="{24817C30-EE8C-4751-BCB8-6AC7A077870C}" dt="2026-07-27T09:35:54.895" v="39" actId="478"/>
        <pc:sldMkLst>
          <pc:docMk/>
          <pc:sldMk cId="1076497866" sldId="1055"/>
        </pc:sldMkLst>
      </pc:sldChg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  <pc:sldChg chg="modNotes">
        <pc:chgData name="Lucy Helas" userId="ddfafa0a-b6b5-4bdd-b86f-ac994cb89b8b" providerId="ADAL" clId="{24817C30-EE8C-4751-BCB8-6AC7A077870C}" dt="2026-07-27T09:32:33.320" v="17" actId="478"/>
        <pc:sldMkLst>
          <pc:docMk/>
          <pc:sldMk cId="3986485751" sldId="2134960007"/>
        </pc:sldMkLst>
      </pc:sldChg>
      <pc:sldChg chg="modNotes">
        <pc:chgData name="Lucy Helas" userId="ddfafa0a-b6b5-4bdd-b86f-ac994cb89b8b" providerId="ADAL" clId="{24817C30-EE8C-4751-BCB8-6AC7A077870C}" dt="2026-07-27T09:35:12.189" v="25" actId="478"/>
        <pc:sldMkLst>
          <pc:docMk/>
          <pc:sldMk cId="1472235156" sldId="2134960008"/>
        </pc:sldMkLst>
      </pc:sldChg>
      <pc:sldChg chg="modNotes">
        <pc:chgData name="Lucy Helas" userId="ddfafa0a-b6b5-4bdd-b86f-ac994cb89b8b" providerId="ADAL" clId="{24817C30-EE8C-4751-BCB8-6AC7A077870C}" dt="2026-07-27T09:33:00.829" v="20" actId="478"/>
        <pc:sldMkLst>
          <pc:docMk/>
          <pc:sldMk cId="1517298824" sldId="2134960009"/>
        </pc:sldMkLst>
      </pc:sldChg>
      <pc:sldChg chg="delSp mod modNotes">
        <pc:chgData name="Lucy Helas" userId="ddfafa0a-b6b5-4bdd-b86f-ac994cb89b8b" providerId="ADAL" clId="{24817C30-EE8C-4751-BCB8-6AC7A077870C}" dt="2026-07-27T09:36:03.316" v="41" actId="478"/>
        <pc:sldMkLst>
          <pc:docMk/>
          <pc:sldMk cId="2129392113" sldId="2134960012"/>
        </pc:sldMkLst>
      </pc:sldChg>
      <pc:sldChg chg="modNotes">
        <pc:chgData name="Lucy Helas" userId="ddfafa0a-b6b5-4bdd-b86f-ac994cb89b8b" providerId="ADAL" clId="{24817C30-EE8C-4751-BCB8-6AC7A077870C}" dt="2026-07-27T09:35:46.993" v="36" actId="478"/>
        <pc:sldMkLst>
          <pc:docMk/>
          <pc:sldMk cId="11737746" sldId="2134960013"/>
        </pc:sldMkLst>
      </pc:sldChg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modSld">
      <pc:chgData name="Christina Polyzogopoulou" userId="bf4242d8-33b8-44c3-ab73-3487ff2396fe" providerId="ADAL" clId="{761ACE0C-989C-4B70-8642-393A064836FE}" dt="2026-08-04T07:08:40.382" v="0" actId="20577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  <pc:sldChg chg="addSp delSp modSp mod">
        <pc:chgData name="Ceren Akdeniz Vogt" userId="6291f9b8-8487-4396-8769-615d243e0f4b" providerId="ADAL" clId="{2334EAEE-06A0-4A16-A62E-31870484568B}" dt="2026-07-31T10:28:54.479" v="1" actId="931"/>
        <pc:sldMkLst>
          <pc:docMk/>
          <pc:sldMk cId="714090399" sldId="364"/>
        </pc:sldMkLst>
        <pc:picChg chg="add mod ord">
          <ac:chgData name="Ceren Akdeniz Vogt" userId="6291f9b8-8487-4396-8769-615d243e0f4b" providerId="ADAL" clId="{2334EAEE-06A0-4A16-A62E-31870484568B}" dt="2026-07-31T10:28:54.479" v="1" actId="931"/>
          <ac:picMkLst>
            <pc:docMk/>
            <pc:sldMk cId="714090399" sldId="364"/>
            <ac:picMk id="7" creationId="{C9971CC7-BB99-EF27-36FE-2D1E7D13C054}"/>
          </ac:picMkLst>
        </pc:picChg>
      </pc:sldChg>
    </pc:docChg>
  </pc:docChgLst>
</pc:chgInfo>
</file>

<file path=ppt/charts/_rels/chart10.xml.rels>&#65279;<?xml version="1.0" encoding="utf-8"?><Relationships xmlns="http://schemas.openxmlformats.org/package/2006/relationships"><Relationship Type="http://schemas.openxmlformats.org/officeDocument/2006/relationships/package" Target="/ppt/embeddings/Microsoft_Excel_Worksheet9.xlsx" Id="rId3" /><Relationship Type="http://schemas.microsoft.com/office/2011/relationships/chartColorStyle" Target="/ppt/charts/colors1.xml" Id="rId2" /><Relationship Type="http://schemas.microsoft.com/office/2011/relationships/chartStyle" Target="/ppt/charts/style1.xml" Id="rId1" /></Relationships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750023274154241E-2"/>
          <c:y val="4.0708076007776369E-3"/>
          <c:w val="0.96130479151197878"/>
          <c:h val="0.69513004069597117"/>
        </c:manualLayout>
      </c:layout>
      <c:scatterChart>
        <c:scatterStyle val="lineMarker"/>
        <c:varyColors val="0"/>
        <c:ser>
          <c:idx val="0"/>
          <c:order val="2"/>
          <c:tx>
            <c:strRef>
              <c:f>Sheet1!$A$2</c:f>
              <c:strCache>
                <c:ptCount val="1"/>
                <c:pt idx="0">
                  <c:v>Outcome</c:v>
                </c:pt>
              </c:strCache>
            </c:strRef>
          </c:tx>
          <c:spPr>
            <a:ln w="28575" cap="rnd" cmpd="sng" algn="ctr">
              <a:solidFill>
                <a:schemeClr val="accent3">
                  <a:lumMod val="75000"/>
                </a:schemeClr>
              </a:solidFill>
              <a:prstDash val="solid"/>
              <a:round/>
            </a:ln>
            <a:effectLst/>
          </c:spPr>
          <c:marker>
            <c:symbol val="square"/>
            <c:size val="8"/>
            <c:spPr>
              <a:solidFill>
                <a:schemeClr val="accent3">
                  <a:lumMod val="50000"/>
                </a:schemeClr>
              </a:solidFill>
              <a:ln w="6350" cap="flat" cmpd="sng" algn="ctr">
                <a:solidFill>
                  <a:schemeClr val="accent3">
                    <a:lumMod val="75000"/>
                  </a:schemeClr>
                </a:solidFill>
                <a:prstDash val="solid"/>
                <a:round/>
              </a:ln>
              <a:effectLst/>
            </c:spPr>
          </c:marke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7A26-4B5D-9DFF-408C368BBF4A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7A26-4B5D-9DFF-408C368BBF4A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7A26-4B5D-9DFF-408C368BBF4A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7A26-4B5D-9DFF-408C368BBF4A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4-7A26-4B5D-9DFF-408C368BBF4A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05-7A26-4B5D-9DFF-408C368BBF4A}"/>
              </c:ext>
            </c:extLst>
          </c:dPt>
          <c:dPt>
            <c:idx val="6"/>
            <c:bubble3D val="0"/>
            <c:extLst>
              <c:ext xmlns:c16="http://schemas.microsoft.com/office/drawing/2014/chart" uri="{C3380CC4-5D6E-409C-BE32-E72D297353CC}">
                <c16:uniqueId val="{00000006-7A26-4B5D-9DFF-408C368BBF4A}"/>
              </c:ext>
            </c:extLst>
          </c:dPt>
          <c:dPt>
            <c:idx val="7"/>
            <c:bubble3D val="0"/>
            <c:extLst>
              <c:ext xmlns:c16="http://schemas.microsoft.com/office/drawing/2014/chart" uri="{C3380CC4-5D6E-409C-BE32-E72D297353CC}">
                <c16:uniqueId val="{00000007-7A26-4B5D-9DFF-408C368BBF4A}"/>
              </c:ext>
            </c:extLst>
          </c:dPt>
          <c:dPt>
            <c:idx val="8"/>
            <c:bubble3D val="0"/>
            <c:extLst>
              <c:ext xmlns:c16="http://schemas.microsoft.com/office/drawing/2014/chart" uri="{C3380CC4-5D6E-409C-BE32-E72D297353CC}">
                <c16:uniqueId val="{00000008-7A26-4B5D-9DFF-408C368BBF4A}"/>
              </c:ext>
            </c:extLst>
          </c:dPt>
          <c:dPt>
            <c:idx val="9"/>
            <c:bubble3D val="0"/>
            <c:extLst>
              <c:ext xmlns:c16="http://schemas.microsoft.com/office/drawing/2014/chart" uri="{C3380CC4-5D6E-409C-BE32-E72D297353CC}">
                <c16:uniqueId val="{00000009-7A26-4B5D-9DFF-408C368BBF4A}"/>
              </c:ext>
            </c:extLst>
          </c:dPt>
          <c:dPt>
            <c:idx val="10"/>
            <c:bubble3D val="0"/>
            <c:extLst>
              <c:ext xmlns:c16="http://schemas.microsoft.com/office/drawing/2014/chart" uri="{C3380CC4-5D6E-409C-BE32-E72D297353CC}">
                <c16:uniqueId val="{0000000A-7A26-4B5D-9DFF-408C368BBF4A}"/>
              </c:ext>
            </c:extLst>
          </c:dPt>
          <c:dPt>
            <c:idx val="11"/>
            <c:bubble3D val="0"/>
            <c:extLst>
              <c:ext xmlns:c16="http://schemas.microsoft.com/office/drawing/2014/chart" uri="{C3380CC4-5D6E-409C-BE32-E72D297353CC}">
                <c16:uniqueId val="{0000000B-7A26-4B5D-9DFF-408C368BBF4A}"/>
              </c:ext>
            </c:extLst>
          </c:dPt>
          <c:dPt>
            <c:idx val="12"/>
            <c:bubble3D val="0"/>
            <c:extLst>
              <c:ext xmlns:c16="http://schemas.microsoft.com/office/drawing/2014/chart" uri="{C3380CC4-5D6E-409C-BE32-E72D297353CC}">
                <c16:uniqueId val="{0000000C-7A26-4B5D-9DFF-408C368BBF4A}"/>
              </c:ext>
            </c:extLst>
          </c:dPt>
          <c:dPt>
            <c:idx val="13"/>
            <c:bubble3D val="0"/>
            <c:extLst>
              <c:ext xmlns:c16="http://schemas.microsoft.com/office/drawing/2014/chart" uri="{C3380CC4-5D6E-409C-BE32-E72D297353CC}">
                <c16:uniqueId val="{0000000D-7A26-4B5D-9DFF-408C368BBF4A}"/>
              </c:ext>
            </c:extLst>
          </c:dPt>
          <c:dPt>
            <c:idx val="14"/>
            <c:bubble3D val="0"/>
            <c:extLst>
              <c:ext xmlns:c16="http://schemas.microsoft.com/office/drawing/2014/chart" uri="{C3380CC4-5D6E-409C-BE32-E72D297353CC}">
                <c16:uniqueId val="{0000000E-7A26-4B5D-9DFF-408C368BBF4A}"/>
              </c:ext>
            </c:extLst>
          </c:dPt>
          <c:dPt>
            <c:idx val="15"/>
            <c:bubble3D val="0"/>
            <c:extLst>
              <c:ext xmlns:c16="http://schemas.microsoft.com/office/drawing/2014/chart" uri="{C3380CC4-5D6E-409C-BE32-E72D297353CC}">
                <c16:uniqueId val="{0000000F-7A26-4B5D-9DFF-408C368BBF4A}"/>
              </c:ext>
            </c:extLst>
          </c:dPt>
          <c:dPt>
            <c:idx val="16"/>
            <c:bubble3D val="0"/>
            <c:extLst>
              <c:ext xmlns:c16="http://schemas.microsoft.com/office/drawing/2014/chart" uri="{C3380CC4-5D6E-409C-BE32-E72D297353CC}">
                <c16:uniqueId val="{00000010-7A26-4B5D-9DFF-408C368BBF4A}"/>
              </c:ext>
            </c:extLst>
          </c:dPt>
          <c:dPt>
            <c:idx val="18"/>
            <c:bubble3D val="0"/>
            <c:extLst>
              <c:ext xmlns:c16="http://schemas.microsoft.com/office/drawing/2014/chart" uri="{C3380CC4-5D6E-409C-BE32-E72D297353CC}">
                <c16:uniqueId val="{00000011-7A26-4B5D-9DFF-408C368BBF4A}"/>
              </c:ext>
            </c:extLst>
          </c:dPt>
          <c:dPt>
            <c:idx val="20"/>
            <c:bubble3D val="0"/>
            <c:extLst>
              <c:ext xmlns:c16="http://schemas.microsoft.com/office/drawing/2014/chart" uri="{C3380CC4-5D6E-409C-BE32-E72D297353CC}">
                <c16:uniqueId val="{00000012-7A26-4B5D-9DFF-408C368BBF4A}"/>
              </c:ext>
            </c:extLst>
          </c:dPt>
          <c:dLbls>
            <c:delete val="1"/>
          </c:dLbls>
          <c:errBars>
            <c:errDir val="x"/>
            <c:errBarType val="both"/>
            <c:errValType val="cust"/>
            <c:noEndCap val="0"/>
            <c:plus>
              <c:numRef>
                <c:f>Sheet1!$G$3:$G$68</c:f>
                <c:numCache>
                  <c:formatCode>General</c:formatCode>
                  <c:ptCount val="66"/>
                  <c:pt idx="0">
                    <c:v>0.30999999999999983</c:v>
                  </c:pt>
                </c:numCache>
              </c:numRef>
            </c:plus>
            <c:minus>
              <c:numRef>
                <c:f>Sheet1!$C$3:$C$68</c:f>
                <c:numCache>
                  <c:formatCode>General</c:formatCode>
                  <c:ptCount val="66"/>
                  <c:pt idx="0">
                    <c:v>0.23000000000000009</c:v>
                  </c:pt>
                </c:numCache>
              </c:numRef>
            </c:minus>
            <c:spPr>
              <a:solidFill>
                <a:schemeClr val="tx1"/>
              </a:solidFill>
              <a:ln w="12700" cap="flat" cmpd="sng" algn="ctr">
                <a:solidFill>
                  <a:schemeClr val="tx2"/>
                </a:solidFill>
                <a:prstDash val="solid"/>
                <a:round/>
              </a:ln>
              <a:effectLst/>
            </c:spPr>
          </c:errBars>
          <c:xVal>
            <c:numRef>
              <c:f>Sheet1!$E$3:$E$30</c:f>
              <c:numCache>
                <c:formatCode>General</c:formatCode>
                <c:ptCount val="28"/>
                <c:pt idx="0" formatCode="0.00">
                  <c:v>1.0900000000000001</c:v>
                </c:pt>
              </c:numCache>
            </c:numRef>
          </c:xVal>
          <c:yVal>
            <c:numRef>
              <c:f>Sheet1!$B$3:$B$30</c:f>
              <c:numCache>
                <c:formatCode>General</c:formatCode>
                <c:ptCount val="28"/>
                <c:pt idx="0">
                  <c:v>0.5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3-7A26-4B5D-9DFF-408C368BBF4A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axId val="489368576"/>
        <c:axId val="489367792"/>
        <c:extLst>
          <c:ext xmlns:c15="http://schemas.microsoft.com/office/drawing/2012/chart" uri="{02D57815-91ED-43cb-92C2-25804820EDAC}">
            <c15:filteredScatterSeries>
              <c15:ser>
                <c:idx val="1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Sheet1!$A$32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ln w="19050" cap="rnd" cmpd="sng" algn="ctr">
                    <a:noFill/>
                    <a:prstDash val="solid"/>
                    <a:round/>
                  </a:ln>
                  <a:effectLst/>
                </c:spPr>
                <c:marker>
                  <c:symbol val="square"/>
                  <c:size val="4"/>
                  <c:spPr>
                    <a:solidFill>
                      <a:schemeClr val="accent2"/>
                    </a:solidFill>
                    <a:ln w="6350" cap="flat" cmpd="sng" algn="ctr">
                      <a:solidFill>
                        <a:schemeClr val="accent2"/>
                      </a:solidFill>
                      <a:prstDash val="solid"/>
                      <a:round/>
                    </a:ln>
                    <a:effectLst/>
                  </c:spPr>
                </c:marker>
                <c:dLbls>
                  <c:delete val="1"/>
                </c:dLbls>
                <c:errBars>
                  <c:errDir val="x"/>
                  <c:errBarType val="both"/>
                  <c:errValType val="cust"/>
                  <c:noEndCap val="0"/>
                  <c:plus>
                    <c:numRef>
                      <c:extLst>
                        <c:ext uri="{02D57815-91ED-43cb-92C2-25804820EDAC}">
                          <c15:formulaRef>
                            <c15:sqref>Sheet1!$G$33:$G$48</c15:sqref>
                          </c15:formulaRef>
                        </c:ext>
                      </c:extLst>
                      <c:numCache>
                        <c:formatCode>General</c:formatCode>
                        <c:ptCount val="16"/>
                      </c:numCache>
                    </c:numRef>
                  </c:plus>
                  <c:minus>
                    <c:numRef>
                      <c:extLst>
                        <c:ext uri="{02D57815-91ED-43cb-92C2-25804820EDAC}">
                          <c15:formulaRef>
                            <c15:sqref>Sheet1!$C$33:$C$48</c15:sqref>
                          </c15:formulaRef>
                        </c:ext>
                      </c:extLst>
                      <c:numCache>
                        <c:formatCode>General</c:formatCode>
                        <c:ptCount val="16"/>
                      </c:numCache>
                    </c:numRef>
                  </c:minus>
                  <c:spPr>
                    <a:solidFill>
                      <a:schemeClr val="tx1"/>
                    </a:solidFill>
                    <a:ln w="9525" cap="flat" cmpd="sng" algn="ctr">
                      <a:solidFill>
                        <a:schemeClr val="accent2"/>
                      </a:solidFill>
                      <a:prstDash val="solid"/>
                      <a:round/>
                    </a:ln>
                    <a:effectLst/>
                  </c:spPr>
                </c:errBars>
                <c:xVal>
                  <c:numRef>
                    <c:extLst>
                      <c:ext uri="{02D57815-91ED-43cb-92C2-25804820EDAC}">
                        <c15:formulaRef>
                          <c15:sqref>Sheet1!$E$33:$E$48</c15:sqref>
                        </c15:formulaRef>
                      </c:ext>
                    </c:extLst>
                    <c:numCache>
                      <c:formatCode>General</c:formatCode>
                      <c:ptCount val="16"/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Sheet1!$B$33:$B$48</c15:sqref>
                        </c15:formulaRef>
                      </c:ext>
                    </c:extLst>
                    <c:numCache>
                      <c:formatCode>General</c:formatCode>
                      <c:ptCount val="16"/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14-7A26-4B5D-9DFF-408C368BBF4A}"/>
                  </c:ext>
                </c:extLst>
              </c15:ser>
            </c15:filteredScatterSeries>
            <c15:filteredScatterSeries>
              <c15:ser>
                <c:idx val="2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Sheet1!$A$50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ln w="19050" cap="rnd" cmpd="sng" algn="ctr">
                    <a:noFill/>
                    <a:prstDash val="solid"/>
                    <a:round/>
                  </a:ln>
                  <a:effectLst/>
                </c:spPr>
                <c:marker>
                  <c:symbol val="triangle"/>
                  <c:size val="4"/>
                  <c:spPr>
                    <a:solidFill>
                      <a:schemeClr val="accent3"/>
                    </a:solidFill>
                    <a:ln w="6350" cap="flat" cmpd="sng" algn="ctr">
                      <a:solidFill>
                        <a:schemeClr val="accent3"/>
                      </a:solidFill>
                      <a:prstDash val="solid"/>
                      <a:round/>
                    </a:ln>
                    <a:effectLst/>
                  </c:spPr>
                </c:marker>
                <c:dLbls>
                  <c:delete val="1"/>
                </c:dLbls>
                <c:errBars>
                  <c:errDir val="x"/>
                  <c:errBarType val="both"/>
                  <c:errValType val="cust"/>
                  <c:noEndCap val="0"/>
                  <c:plus>
                    <c:numRef>
                      <c:extLst xmlns:c15="http://schemas.microsoft.com/office/drawing/2012/chart">
                        <c:ext xmlns:c15="http://schemas.microsoft.com/office/drawing/2012/chart" uri="{02D57815-91ED-43cb-92C2-25804820EDAC}">
                          <c15:formulaRef>
                            <c15:sqref>Sheet1!$G$50</c15:sqref>
                          </c15:formulaRef>
                        </c:ext>
                      </c:extLst>
                      <c:numCache>
                        <c:formatCode>General</c:formatCode>
                        <c:ptCount val="1"/>
                      </c:numCache>
                    </c:numRef>
                  </c:plus>
                  <c:minus>
                    <c:numRef>
                      <c:extLst xmlns:c15="http://schemas.microsoft.com/office/drawing/2012/chart">
                        <c:ext xmlns:c15="http://schemas.microsoft.com/office/drawing/2012/chart" uri="{02D57815-91ED-43cb-92C2-25804820EDAC}">
                          <c15:formulaRef>
                            <c15:sqref>Sheet1!$C$50</c15:sqref>
                          </c15:formulaRef>
                        </c:ext>
                      </c:extLst>
                      <c:numCache>
                        <c:formatCode>General</c:formatCode>
                        <c:ptCount val="1"/>
                      </c:numCache>
                    </c:numRef>
                  </c:minus>
                  <c:spPr>
                    <a:solidFill>
                      <a:schemeClr val="tx1"/>
                    </a:solidFill>
                    <a:ln w="9525" cap="flat" cmpd="sng" algn="ctr">
                      <a:solidFill>
                        <a:schemeClr val="accent3"/>
                      </a:solidFill>
                      <a:prstDash val="solid"/>
                      <a:round/>
                    </a:ln>
                    <a:effectLst/>
                  </c:spPr>
                </c:errBar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Sheet1!$E$50</c15:sqref>
                        </c15:formulaRef>
                      </c:ext>
                    </c:extLst>
                    <c:numCache>
                      <c:formatCode>0.00</c:formatCode>
                      <c:ptCount val="1"/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Sheet1!$B$50</c15:sqref>
                        </c15:formulaRef>
                      </c:ext>
                    </c:extLst>
                    <c:numCache>
                      <c:formatCode>General</c:formatCode>
                      <c:ptCount val="1"/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7A26-4B5D-9DFF-408C368BBF4A}"/>
                  </c:ext>
                </c:extLst>
              </c15:ser>
            </c15:filteredScatterSeries>
          </c:ext>
        </c:extLst>
      </c:scatterChart>
      <c:valAx>
        <c:axId val="489368576"/>
        <c:scaling>
          <c:logBase val="10"/>
          <c:orientation val="minMax"/>
          <c:max val="10"/>
          <c:min val="0.1"/>
        </c:scaling>
        <c:delete val="0"/>
        <c:axPos val="b"/>
        <c:numFmt formatCode="#,##0.00" sourceLinked="0"/>
        <c:majorTickMark val="out"/>
        <c:minorTickMark val="none"/>
        <c:tickLblPos val="nextTo"/>
        <c:spPr>
          <a:noFill/>
          <a:ln w="19050" cap="flat" cmpd="sng" algn="ctr">
            <a:solidFill>
              <a:schemeClr val="tx2"/>
            </a:solidFill>
            <a:prstDash val="solid"/>
            <a:round/>
            <a:tailEnd type="none"/>
          </a:ln>
          <a:effectLst/>
        </c:spPr>
        <c:txPr>
          <a:bodyPr rot="-60000000" spcFirstLastPara="1" vertOverflow="ellipsis" vert="horz" wrap="square" anchor="t" anchorCtr="0"/>
          <a:lstStyle/>
          <a:p>
            <a:pPr>
              <a:defRPr sz="12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9367792"/>
        <c:crosses val="autoZero"/>
        <c:crossBetween val="midCat"/>
      </c:valAx>
      <c:valAx>
        <c:axId val="489367792"/>
        <c:scaling>
          <c:orientation val="minMax"/>
          <c:max val="2"/>
          <c:min val="0"/>
        </c:scaling>
        <c:delete val="0"/>
        <c:axPos val="l"/>
        <c:majorGridlines>
          <c:spPr>
            <a:ln w="9525" cap="flat" cmpd="sng" algn="ctr">
              <a:noFill/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one"/>
        <c:spPr>
          <a:noFill/>
          <a:ln w="19050" cap="flat" cmpd="sng" algn="ctr">
            <a:solidFill>
              <a:schemeClr val="tx2"/>
            </a:solidFill>
            <a:prstDash val="dash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9368576"/>
        <c:crossesAt val="1"/>
        <c:crossBetween val="midCat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900">
          <a:solidFill>
            <a:schemeClr val="tx2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Id2" /><Relationship Type="http://schemas.openxmlformats.org/officeDocument/2006/relationships/notesMaster" Target="/ppt/notesMasters/notesMaster1.xml" Id="rId1" /></Relationship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BA405E-174B-6F99-4A0D-BC256ABAB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ACAB73-56CE-EAE5-689E-1CED65CB1C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C529B6-DA5B-E88F-17A9-D1ABE06DA7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Reference:</a:t>
            </a:r>
          </a:p>
          <a:p>
            <a:pPr lvl="0"/>
            <a:r>
              <a:rPr lang="nb-NO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Samara MT, Klupp E, Helfer B, et al. Increasing antipsychotic dose for non response in schizophrenia. Cochrane Database Syst Rev 2018; 5: CD011883.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DF8D6A-3A05-A008-2F78-A2EAB25D68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8FAE91-9FB9-44F3-8949-98E17D825C52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1573843"/>
      </p:ext>
    </p:extLst>
  </p:cSld>
  <p:clrMapOvr>
    <a:masterClrMapping/>
  </p:clrMapOvr>
</p:note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423705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slideLayout" Target="/ppt/slideLayouts/slideLayout6.xml" Id="rId6" /><Relationship Type="http://schemas.openxmlformats.org/officeDocument/2006/relationships/theme" Target="/ppt/theme/theme1.xml" Id="rId37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3.xml.rels>&#65279;<?xml version="1.0" encoding="utf-8"?><Relationships xmlns="http://schemas.openxmlformats.org/package/2006/relationships"><Relationship Type="http://schemas.openxmlformats.org/officeDocument/2006/relationships/chart" Target="/ppt/charts/chart10.xml" Id="rId3" /><Relationship Type="http://schemas.openxmlformats.org/officeDocument/2006/relationships/notesSlide" Target="/ppt/notesSlides/notesSlide13.xml" Id="rId2" /><Relationship Type="http://schemas.openxmlformats.org/officeDocument/2006/relationships/slideLayout" Target="/ppt/slideLayouts/slideLayout6.xml" Id="rId1" /></Relationships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0FDA2-C4DE-88CF-2A8F-464F93EE9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Diagonal Corners Rounded 13">
            <a:extLst>
              <a:ext uri="{FF2B5EF4-FFF2-40B4-BE49-F238E27FC236}">
                <a16:creationId xmlns:a16="http://schemas.microsoft.com/office/drawing/2014/main" id="{80F9EF80-CAE8-6826-9A38-3FC49C3981BE}"/>
              </a:ext>
            </a:extLst>
          </p:cNvPr>
          <p:cNvSpPr/>
          <p:nvPr/>
        </p:nvSpPr>
        <p:spPr>
          <a:xfrm>
            <a:off x="6235703" y="1416785"/>
            <a:ext cx="5410197" cy="4415215"/>
          </a:xfrm>
          <a:prstGeom prst="round2DiagRect">
            <a:avLst>
              <a:gd name="adj1" fmla="val 5799"/>
              <a:gd name="adj2" fmla="val 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747713">
              <a:tabLst>
                <a:tab pos="2151063" algn="l"/>
              </a:tabLst>
            </a:pPr>
            <a:r>
              <a:rPr lang="en-US" b="1" noProof="0" dirty="0">
                <a:solidFill>
                  <a:schemeClr val="tx1"/>
                </a:solidFill>
              </a:rPr>
              <a:t>Dose maintenance versus dose increase</a:t>
            </a:r>
            <a:br>
              <a:rPr lang="en-US" b="1" noProof="0" dirty="0">
                <a:solidFill>
                  <a:schemeClr val="tx1"/>
                </a:solidFill>
              </a:rPr>
            </a:br>
            <a:r>
              <a:rPr lang="en-US" b="1" noProof="0" dirty="0">
                <a:solidFill>
                  <a:schemeClr val="tx1"/>
                </a:solidFill>
              </a:rPr>
              <a:t>in non-responsive schizophrenia</a:t>
            </a:r>
            <a:endParaRPr lang="en-US" noProof="0" dirty="0">
              <a:solidFill>
                <a:schemeClr val="tx1"/>
              </a:solidFill>
            </a:endParaRPr>
          </a:p>
        </p:txBody>
      </p:sp>
      <p:graphicFrame>
        <p:nvGraphicFramePr>
          <p:cNvPr id="24" name="Table 7">
            <a:extLst>
              <a:ext uri="{FF2B5EF4-FFF2-40B4-BE49-F238E27FC236}">
                <a16:creationId xmlns:a16="http://schemas.microsoft.com/office/drawing/2014/main" id="{99987168-364D-E385-BDD8-682FD5CA03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355055"/>
              </p:ext>
            </p:extLst>
          </p:nvPr>
        </p:nvGraphicFramePr>
        <p:xfrm>
          <a:off x="6324154" y="2444554"/>
          <a:ext cx="5228269" cy="235967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767120">
                  <a:extLst>
                    <a:ext uri="{9D8B030D-6E8A-4147-A177-3AD203B41FA5}">
                      <a16:colId xmlns:a16="http://schemas.microsoft.com/office/drawing/2014/main" val="4244673697"/>
                    </a:ext>
                  </a:extLst>
                </a:gridCol>
                <a:gridCol w="976973">
                  <a:extLst>
                    <a:ext uri="{9D8B030D-6E8A-4147-A177-3AD203B41FA5}">
                      <a16:colId xmlns:a16="http://schemas.microsoft.com/office/drawing/2014/main" val="1776713293"/>
                    </a:ext>
                  </a:extLst>
                </a:gridCol>
                <a:gridCol w="825808">
                  <a:extLst>
                    <a:ext uri="{9D8B030D-6E8A-4147-A177-3AD203B41FA5}">
                      <a16:colId xmlns:a16="http://schemas.microsoft.com/office/drawing/2014/main" val="3593328223"/>
                    </a:ext>
                  </a:extLst>
                </a:gridCol>
                <a:gridCol w="1295106">
                  <a:extLst>
                    <a:ext uri="{9D8B030D-6E8A-4147-A177-3AD203B41FA5}">
                      <a16:colId xmlns:a16="http://schemas.microsoft.com/office/drawing/2014/main" val="1253745058"/>
                    </a:ext>
                  </a:extLst>
                </a:gridCol>
                <a:gridCol w="1363262">
                  <a:extLst>
                    <a:ext uri="{9D8B030D-6E8A-4147-A177-3AD203B41FA5}">
                      <a16:colId xmlns:a16="http://schemas.microsoft.com/office/drawing/2014/main" val="537036530"/>
                    </a:ext>
                  </a:extLst>
                </a:gridCol>
              </a:tblGrid>
              <a:tr h="283030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US" sz="1100" b="1" noProof="0" dirty="0">
                          <a:solidFill>
                            <a:schemeClr val="tx2"/>
                          </a:solidFill>
                        </a:rPr>
                        <a:t>Study</a:t>
                      </a:r>
                    </a:p>
                  </a:txBody>
                  <a:tcPr marL="96000" marR="0" marT="24000" marB="24000" anchor="b"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100" b="1" noProof="0" dirty="0">
                          <a:solidFill>
                            <a:schemeClr val="tx2"/>
                          </a:solidFill>
                        </a:rPr>
                        <a:t>Number of participants receiving dose maintenance</a:t>
                      </a:r>
                    </a:p>
                  </a:txBody>
                  <a:tcPr marL="0" marR="0" marT="24000" marB="24000" anchor="b"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100" b="1" noProof="0" dirty="0">
                          <a:solidFill>
                            <a:schemeClr val="tx2"/>
                          </a:solidFill>
                        </a:rPr>
                        <a:t>Number of participants receiving dose  increase</a:t>
                      </a:r>
                    </a:p>
                  </a:txBody>
                  <a:tcPr marL="0" marR="0" marT="24000" marB="24000" anchor="b"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en-US" sz="1100" b="1" noProof="0" dirty="0">
                        <a:solidFill>
                          <a:schemeClr val="tx2"/>
                        </a:solidFill>
                      </a:endParaRPr>
                    </a:p>
                  </a:txBody>
                  <a:tcPr marL="0" marR="0" marT="24000" marB="2400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en-US" sz="1100" b="1" noProof="0" dirty="0">
                        <a:solidFill>
                          <a:schemeClr val="tx2"/>
                        </a:solidFill>
                      </a:endParaRPr>
                    </a:p>
                  </a:txBody>
                  <a:tcPr marL="0" marR="0" marT="24000" marB="24000" anchor="ctr"/>
                </a:tc>
                <a:extLst>
                  <a:ext uri="{0D108BD9-81ED-4DB2-BD59-A6C34878D82A}">
                    <a16:rowId xmlns:a16="http://schemas.microsoft.com/office/drawing/2014/main" val="3403649311"/>
                  </a:ext>
                </a:extLst>
              </a:tr>
              <a:tr h="500753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96000" marR="0" marT="24000" marB="240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66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4000" marB="240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4000" marB="240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en-US" sz="1100" b="1" noProof="0" dirty="0">
                        <a:solidFill>
                          <a:schemeClr val="tx2"/>
                        </a:solidFill>
                      </a:endParaRPr>
                    </a:p>
                  </a:txBody>
                  <a:tcPr marL="0" marR="0" marT="24000" marB="24000"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100" b="1" noProof="0" dirty="0">
                          <a:solidFill>
                            <a:schemeClr val="tx2"/>
                          </a:solidFill>
                        </a:rPr>
                        <a:t>Risk ratio (95% CI)</a:t>
                      </a:r>
                    </a:p>
                  </a:txBody>
                  <a:tcPr marL="0" marR="0" marT="24000" marB="24000" anchor="b"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7158815"/>
                  </a:ext>
                </a:extLst>
              </a:tr>
              <a:tr h="2726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en-US" sz="1100" noProof="0" dirty="0">
                        <a:solidFill>
                          <a:schemeClr val="tx2"/>
                        </a:solidFill>
                      </a:endParaRPr>
                    </a:p>
                  </a:txBody>
                  <a:tcPr marL="96000" marR="0" marT="24000" marB="24000"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en-US" sz="1100" noProof="0" dirty="0">
                        <a:solidFill>
                          <a:schemeClr val="tx2"/>
                        </a:solidFill>
                      </a:endParaRPr>
                    </a:p>
                  </a:txBody>
                  <a:tcPr marL="0" marR="0" marT="24000" marB="24000"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en-US" sz="1100" noProof="0" dirty="0">
                        <a:solidFill>
                          <a:schemeClr val="tx2"/>
                        </a:solidFill>
                      </a:endParaRPr>
                    </a:p>
                  </a:txBody>
                  <a:tcPr marL="0" marR="0" marT="24000" marB="24000"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en-US" sz="1100" noProof="0" dirty="0">
                        <a:solidFill>
                          <a:schemeClr val="tx2"/>
                        </a:solidFill>
                      </a:endParaRPr>
                    </a:p>
                  </a:txBody>
                  <a:tcPr marL="0" marR="0" marT="24000" marB="24000"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en-US" sz="1100" noProof="0" dirty="0">
                        <a:solidFill>
                          <a:schemeClr val="tx2"/>
                        </a:solidFill>
                      </a:endParaRPr>
                    </a:p>
                  </a:txBody>
                  <a:tcPr marL="0" marR="0" marT="24000" marB="24000" anchor="ctr"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225718086"/>
                  </a:ext>
                </a:extLst>
              </a:tr>
              <a:tr h="6554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en-US" sz="1100" noProof="0" dirty="0">
                          <a:solidFill>
                            <a:schemeClr val="tx2"/>
                          </a:solidFill>
                        </a:rPr>
                        <a:t>All 9 studies combined</a:t>
                      </a:r>
                    </a:p>
                  </a:txBody>
                  <a:tcPr marL="96000" marR="0" marT="24000" marB="2400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100" noProof="0" dirty="0">
                          <a:solidFill>
                            <a:schemeClr val="tx2"/>
                          </a:solidFill>
                        </a:rPr>
                        <a:t>243</a:t>
                      </a:r>
                    </a:p>
                  </a:txBody>
                  <a:tcPr marL="0" marR="0" marT="24000" marB="2400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100" noProof="0" dirty="0">
                          <a:solidFill>
                            <a:schemeClr val="tx2"/>
                          </a:solidFill>
                        </a:rPr>
                        <a:t>290</a:t>
                      </a:r>
                    </a:p>
                  </a:txBody>
                  <a:tcPr marL="0" marR="0" marT="24000" marB="2400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en-US" sz="1100" noProof="0" dirty="0">
                        <a:solidFill>
                          <a:schemeClr val="tx2"/>
                        </a:solidFill>
                      </a:endParaRPr>
                    </a:p>
                  </a:txBody>
                  <a:tcPr marL="0" marR="0" marT="24000" marB="2400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100" noProof="0" dirty="0">
                          <a:solidFill>
                            <a:schemeClr val="tx2"/>
                          </a:solidFill>
                        </a:rPr>
                        <a:t>1.09 (0.86, 1.40)</a:t>
                      </a:r>
                    </a:p>
                  </a:txBody>
                  <a:tcPr marL="0" marR="0" marT="24000" marB="24000" anchor="ctr"/>
                </a:tc>
                <a:extLst>
                  <a:ext uri="{0D108BD9-81ED-4DB2-BD59-A6C34878D82A}">
                    <a16:rowId xmlns:a16="http://schemas.microsoft.com/office/drawing/2014/main" val="2959353981"/>
                  </a:ext>
                </a:extLst>
              </a:tr>
              <a:tr h="2726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en-US" sz="1100" noProof="0" dirty="0">
                        <a:solidFill>
                          <a:schemeClr val="tx2"/>
                        </a:solidFill>
                      </a:endParaRPr>
                    </a:p>
                  </a:txBody>
                  <a:tcPr marL="96000" marR="0" marT="24000" marB="2400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en-US" sz="1100" noProof="0" dirty="0">
                        <a:solidFill>
                          <a:schemeClr val="tx2"/>
                        </a:solidFill>
                      </a:endParaRPr>
                    </a:p>
                  </a:txBody>
                  <a:tcPr marL="0" marR="0" marT="24000" marB="2400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en-US" sz="1100" noProof="0" dirty="0">
                        <a:solidFill>
                          <a:schemeClr val="tx2"/>
                        </a:solidFill>
                      </a:endParaRPr>
                    </a:p>
                  </a:txBody>
                  <a:tcPr marL="0" marR="0" marT="24000" marB="2400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en-US" sz="1100" noProof="0" dirty="0">
                        <a:solidFill>
                          <a:schemeClr val="tx2"/>
                        </a:solidFill>
                      </a:endParaRPr>
                    </a:p>
                  </a:txBody>
                  <a:tcPr marL="0" marR="0" marT="24000" marB="2400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en-US" sz="1100" noProof="0" dirty="0">
                        <a:solidFill>
                          <a:schemeClr val="tx2"/>
                        </a:solidFill>
                      </a:endParaRPr>
                    </a:p>
                  </a:txBody>
                  <a:tcPr marL="0" marR="0" marT="24000" marB="24000" anchor="ctr"/>
                </a:tc>
                <a:extLst>
                  <a:ext uri="{0D108BD9-81ED-4DB2-BD59-A6C34878D82A}">
                    <a16:rowId xmlns:a16="http://schemas.microsoft.com/office/drawing/2014/main" val="914695306"/>
                  </a:ext>
                </a:extLst>
              </a:tr>
              <a:tr h="2726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en-US" sz="1100" noProof="0" dirty="0">
                        <a:solidFill>
                          <a:schemeClr val="tx2"/>
                        </a:solidFill>
                      </a:endParaRPr>
                    </a:p>
                  </a:txBody>
                  <a:tcPr marL="96000" marR="0" marT="24000" marB="2400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en-US" sz="1100" noProof="0" dirty="0">
                        <a:solidFill>
                          <a:schemeClr val="tx2"/>
                        </a:solidFill>
                      </a:endParaRPr>
                    </a:p>
                  </a:txBody>
                  <a:tcPr marL="0" marR="0" marT="24000" marB="2400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en-US" sz="1100" noProof="0" dirty="0">
                        <a:solidFill>
                          <a:schemeClr val="tx2"/>
                        </a:solidFill>
                      </a:endParaRPr>
                    </a:p>
                  </a:txBody>
                  <a:tcPr marL="0" marR="0" marT="24000" marB="2400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en-US" sz="1100" noProof="0" dirty="0">
                        <a:solidFill>
                          <a:schemeClr val="tx2"/>
                        </a:solidFill>
                      </a:endParaRPr>
                    </a:p>
                  </a:txBody>
                  <a:tcPr marL="0" marR="0" marT="24000" marB="2400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en-US" sz="1100" noProof="0" dirty="0">
                        <a:solidFill>
                          <a:schemeClr val="tx2"/>
                        </a:solidFill>
                      </a:endParaRPr>
                    </a:p>
                  </a:txBody>
                  <a:tcPr marL="0" marR="0" marT="24000" marB="24000" anchor="ctr"/>
                </a:tc>
                <a:extLst>
                  <a:ext uri="{0D108BD9-81ED-4DB2-BD59-A6C34878D82A}">
                    <a16:rowId xmlns:a16="http://schemas.microsoft.com/office/drawing/2014/main" val="3375089506"/>
                  </a:ext>
                </a:extLst>
              </a:tr>
            </a:tbl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423098-5DBC-D2F2-E386-875AF127B2B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Schizophrenia – Treatment principles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30CA8F0-9D61-E3B7-8725-6643F25EA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0786941" cy="332399"/>
          </a:xfrm>
        </p:spPr>
        <p:txBody>
          <a:bodyPr anchor="t"/>
          <a:lstStyle/>
          <a:p>
            <a:r>
              <a:rPr lang="en-US" noProof="0" dirty="0"/>
              <a:t>Antipsychotic dose maintenance versus dose increase in non-response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23B0FFE-D45D-CB0B-F6FB-180CC13E2948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</p:spPr>
        <p:txBody>
          <a:bodyPr tIns="180000"/>
          <a:lstStyle/>
          <a:p>
            <a:pPr>
              <a:spcBef>
                <a:spcPts val="600"/>
              </a:spcBef>
            </a:pPr>
            <a:r>
              <a:rPr lang="en-US" sz="1400" noProof="0" dirty="0"/>
              <a:t>A pooled analysis of nine studies showed </a:t>
            </a:r>
            <a:r>
              <a:rPr lang="en-US" sz="1400" b="1" noProof="0" dirty="0"/>
              <a:t>no clear difference in achieving a clinically relevant response between dose maintenance and dose </a:t>
            </a:r>
            <a:r>
              <a:rPr lang="en-US" sz="1400" b="1" noProof="0" dirty="0" err="1"/>
              <a:t>increase</a:t>
            </a:r>
            <a:r>
              <a:rPr lang="en-US" sz="1400" b="1" baseline="30000" noProof="0" dirty="0" err="1"/>
              <a:t>a</a:t>
            </a:r>
            <a:r>
              <a:rPr lang="en-US" sz="1400" b="1" noProof="0" dirty="0"/>
              <a:t> </a:t>
            </a:r>
            <a:r>
              <a:rPr lang="en-US" sz="1400" noProof="0" dirty="0"/>
              <a:t>for the management of non-response in schizophrenia</a:t>
            </a:r>
          </a:p>
          <a:p>
            <a:pPr>
              <a:spcBef>
                <a:spcPts val="600"/>
              </a:spcBef>
            </a:pPr>
            <a:r>
              <a:rPr lang="en-US" sz="1400" noProof="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Definitions of clinically relevant responses from the nine studies included: </a:t>
            </a:r>
          </a:p>
          <a:p>
            <a:pPr lvl="1"/>
            <a:r>
              <a:rPr lang="en-US" noProof="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 higher than 0% BPRS total score reduction</a:t>
            </a:r>
          </a:p>
          <a:p>
            <a:pPr lvl="1"/>
            <a:r>
              <a:rPr lang="en-US" noProof="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 20% or more PANSS total score reduction </a:t>
            </a:r>
          </a:p>
          <a:p>
            <a:pPr lvl="1"/>
            <a:r>
              <a:rPr lang="en-US" noProof="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 20% or more BPRS total score reduction in </a:t>
            </a:r>
          </a:p>
          <a:p>
            <a:pPr lvl="1"/>
            <a:r>
              <a:rPr lang="en-US" noProof="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 25% or more PANSS total score reduction </a:t>
            </a:r>
          </a:p>
          <a:p>
            <a:pPr lvl="1"/>
            <a:r>
              <a:rPr lang="en-US" noProof="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The score on a global improvement scale </a:t>
            </a:r>
          </a:p>
          <a:p>
            <a:pPr lvl="1"/>
            <a:r>
              <a:rPr lang="en-US" noProof="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 combination of various criteria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31BB50E-3E1D-AD64-893C-816B0A91410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9213852" cy="619200"/>
          </a:xfrm>
        </p:spPr>
        <p:txBody>
          <a:bodyPr/>
          <a:lstStyle/>
          <a:p>
            <a:r>
              <a:rPr lang="en-US" baseline="30000" noProof="0" dirty="0" err="1"/>
              <a:t>a</a:t>
            </a:r>
            <a:r>
              <a:rPr lang="en-US" noProof="0" dirty="0" err="1"/>
              <a:t>A</a:t>
            </a:r>
            <a:r>
              <a:rPr lang="en-US" noProof="0" dirty="0"/>
              <a:t> dose increase was defined as any increase in antipsychotic dose</a:t>
            </a:r>
          </a:p>
          <a:p>
            <a:r>
              <a:rPr lang="en-US" noProof="0" dirty="0"/>
              <a:t>BPRS=Brief Psychiatric Rating Scale; CI=confidence interval; PANSS=Positive and Negative Syndrome Scale</a:t>
            </a:r>
          </a:p>
          <a:p>
            <a:r>
              <a:rPr lang="en-US" noProof="0" dirty="0"/>
              <a:t>Samara et al. Cochrane Database Syst Rev 2018;5:CD011883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CC7FE0A-BACC-E1B3-05E4-30F0FFA349B9}"/>
              </a:ext>
            </a:extLst>
          </p:cNvPr>
          <p:cNvGrpSpPr/>
          <p:nvPr/>
        </p:nvGrpSpPr>
        <p:grpSpPr>
          <a:xfrm>
            <a:off x="8306838" y="3143624"/>
            <a:ext cx="2555895" cy="1715257"/>
            <a:chOff x="3191661" y="4956937"/>
            <a:chExt cx="4514836" cy="1222546"/>
          </a:xfrm>
        </p:grpSpPr>
        <p:graphicFrame>
          <p:nvGraphicFramePr>
            <p:cNvPr id="8" name="Chart 7">
              <a:extLst>
                <a:ext uri="{FF2B5EF4-FFF2-40B4-BE49-F238E27FC236}">
                  <a16:creationId xmlns:a16="http://schemas.microsoft.com/office/drawing/2014/main" id="{10E98D3D-C2F0-CAFB-1B0A-178C2186123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32416330"/>
                </p:ext>
              </p:extLst>
            </p:nvPr>
          </p:nvGraphicFramePr>
          <p:xfrm>
            <a:off x="3658301" y="4956937"/>
            <a:ext cx="3400636" cy="82612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FD14380-9C16-096B-7EF8-931F06B83532}"/>
                </a:ext>
              </a:extLst>
            </p:cNvPr>
            <p:cNvSpPr txBox="1"/>
            <p:nvPr/>
          </p:nvSpPr>
          <p:spPr>
            <a:xfrm>
              <a:off x="5128443" y="5896907"/>
              <a:ext cx="2578054" cy="282576"/>
            </a:xfrm>
            <a:prstGeom prst="rect">
              <a:avLst/>
            </a:prstGeom>
            <a:ln>
              <a:noFill/>
            </a:ln>
          </p:spPr>
          <p:txBody>
            <a:bodyPr vert="horz" wrap="square" lIns="121920" tIns="60960" rIns="121920" bIns="60960" rtlCol="0" anchor="ctr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</a:rPr>
                <a:t>Favours dose increase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A3115D66-9C06-93CF-E8F1-D24AD7EA9DCF}"/>
                </a:ext>
              </a:extLst>
            </p:cNvPr>
            <p:cNvCxnSpPr>
              <a:cxnSpLocks/>
            </p:cNvCxnSpPr>
            <p:nvPr/>
          </p:nvCxnSpPr>
          <p:spPr>
            <a:xfrm>
              <a:off x="5483555" y="5822136"/>
              <a:ext cx="1445513" cy="0"/>
            </a:xfrm>
            <a:prstGeom prst="straightConnector1">
              <a:avLst/>
            </a:prstGeom>
            <a:noFill/>
            <a:ln w="19050" cap="flat" cmpd="sng" algn="ctr">
              <a:solidFill>
                <a:schemeClr val="accent3">
                  <a:lumMod val="50000"/>
                </a:schemeClr>
              </a:solidFill>
              <a:prstDash val="solid"/>
              <a:tailEnd type="triangle"/>
            </a:ln>
            <a:effectLst/>
          </p:spPr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78C85B32-1D89-8089-0F3B-F09F7890A3D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67280" y="5822136"/>
              <a:ext cx="1443229" cy="0"/>
            </a:xfrm>
            <a:prstGeom prst="straightConnector1">
              <a:avLst/>
            </a:prstGeom>
            <a:noFill/>
            <a:ln w="19050" cap="flat" cmpd="sng" algn="ctr">
              <a:solidFill>
                <a:schemeClr val="accent3">
                  <a:lumMod val="50000"/>
                </a:schemeClr>
              </a:solidFill>
              <a:prstDash val="solid"/>
              <a:tailEnd type="triangle"/>
            </a:ln>
            <a:effectLst/>
          </p:spPr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A15392D-478D-E9D5-CF2B-D14210763F06}"/>
                </a:ext>
              </a:extLst>
            </p:cNvPr>
            <p:cNvSpPr txBox="1"/>
            <p:nvPr/>
          </p:nvSpPr>
          <p:spPr>
            <a:xfrm>
              <a:off x="3191661" y="5887583"/>
              <a:ext cx="2351885" cy="282576"/>
            </a:xfrm>
            <a:prstGeom prst="rect">
              <a:avLst/>
            </a:prstGeom>
            <a:ln>
              <a:noFill/>
            </a:ln>
          </p:spPr>
          <p:txBody>
            <a:bodyPr vert="horz" wrap="square" lIns="121920" tIns="60960" rIns="121920" bIns="60960" rtlCol="0" anchor="ctr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</a:rPr>
                <a:t>Favours dose maintenance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5CE30BF-8987-4E36-295F-E859C4D0DF3E}"/>
              </a:ext>
            </a:extLst>
          </p:cNvPr>
          <p:cNvGrpSpPr/>
          <p:nvPr/>
        </p:nvGrpSpPr>
        <p:grpSpPr>
          <a:xfrm>
            <a:off x="8719769" y="4905036"/>
            <a:ext cx="521030" cy="596189"/>
            <a:chOff x="7945723" y="4892660"/>
            <a:chExt cx="657225" cy="744905"/>
          </a:xfrm>
          <a:solidFill>
            <a:schemeClr val="accent3">
              <a:lumMod val="50000"/>
            </a:schemeClr>
          </a:solidFill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2BF0112-B2C6-AC66-2AD7-BE2DF914FFB5}"/>
                </a:ext>
              </a:extLst>
            </p:cNvPr>
            <p:cNvGrpSpPr/>
            <p:nvPr/>
          </p:nvGrpSpPr>
          <p:grpSpPr>
            <a:xfrm>
              <a:off x="7945723" y="4970815"/>
              <a:ext cx="657225" cy="666750"/>
              <a:chOff x="7945723" y="4970815"/>
              <a:chExt cx="657225" cy="666750"/>
            </a:xfrm>
            <a:grpFill/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36C5554B-0770-721E-73AE-DFD30D84C090}"/>
                  </a:ext>
                </a:extLst>
              </p:cNvPr>
              <p:cNvSpPr/>
              <p:nvPr/>
            </p:nvSpPr>
            <p:spPr>
              <a:xfrm>
                <a:off x="7945723" y="4970815"/>
                <a:ext cx="657225" cy="666750"/>
              </a:xfrm>
              <a:custGeom>
                <a:avLst/>
                <a:gdLst>
                  <a:gd name="csX0" fmla="*/ 57150 w 657225"/>
                  <a:gd name="csY0" fmla="*/ 0 h 666750"/>
                  <a:gd name="csX1" fmla="*/ 0 w 657225"/>
                  <a:gd name="csY1" fmla="*/ 0 h 666750"/>
                  <a:gd name="csX2" fmla="*/ 0 w 657225"/>
                  <a:gd name="csY2" fmla="*/ 666750 h 666750"/>
                  <a:gd name="csX3" fmla="*/ 657225 w 657225"/>
                  <a:gd name="csY3" fmla="*/ 666750 h 666750"/>
                  <a:gd name="csX4" fmla="*/ 657225 w 657225"/>
                  <a:gd name="csY4" fmla="*/ 609600 h 666750"/>
                  <a:gd name="csX5" fmla="*/ 57150 w 657225"/>
                  <a:gd name="csY5" fmla="*/ 609600 h 666750"/>
                  <a:gd name="csX6" fmla="*/ 57150 w 657225"/>
                  <a:gd name="csY6" fmla="*/ 0 h 6667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657225" h="666750">
                    <a:moveTo>
                      <a:pt x="57150" y="0"/>
                    </a:moveTo>
                    <a:lnTo>
                      <a:pt x="0" y="0"/>
                    </a:lnTo>
                    <a:lnTo>
                      <a:pt x="0" y="666750"/>
                    </a:lnTo>
                    <a:lnTo>
                      <a:pt x="657225" y="666750"/>
                    </a:lnTo>
                    <a:lnTo>
                      <a:pt x="657225" y="609600"/>
                    </a:lnTo>
                    <a:lnTo>
                      <a:pt x="57150" y="609600"/>
                    </a:lnTo>
                    <a:lnTo>
                      <a:pt x="5715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noProof="0" dirty="0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1143D969-2623-C8D3-13DE-D9AA13967BA8}"/>
                  </a:ext>
                </a:extLst>
              </p:cNvPr>
              <p:cNvSpPr/>
              <p:nvPr/>
            </p:nvSpPr>
            <p:spPr>
              <a:xfrm rot="10800000">
                <a:off x="8460072" y="5161313"/>
                <a:ext cx="142875" cy="361951"/>
              </a:xfrm>
              <a:custGeom>
                <a:avLst/>
                <a:gdLst>
                  <a:gd name="csX0" fmla="*/ 0 w 142875"/>
                  <a:gd name="csY0" fmla="*/ 0 h 552450"/>
                  <a:gd name="csX1" fmla="*/ 142875 w 142875"/>
                  <a:gd name="csY1" fmla="*/ 0 h 552450"/>
                  <a:gd name="csX2" fmla="*/ 142875 w 142875"/>
                  <a:gd name="csY2" fmla="*/ 552450 h 552450"/>
                  <a:gd name="csX3" fmla="*/ 0 w 142875"/>
                  <a:gd name="csY3" fmla="*/ 552450 h 5524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142875" h="552450">
                    <a:moveTo>
                      <a:pt x="0" y="0"/>
                    </a:moveTo>
                    <a:lnTo>
                      <a:pt x="142875" y="0"/>
                    </a:lnTo>
                    <a:lnTo>
                      <a:pt x="142875" y="552450"/>
                    </a:lnTo>
                    <a:lnTo>
                      <a:pt x="0" y="55245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noProof="0" dirty="0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60A2FF1A-0BE0-4E7F-EA2D-1DF5FDA65C4A}"/>
                  </a:ext>
                </a:extLst>
              </p:cNvPr>
              <p:cNvSpPr/>
              <p:nvPr/>
            </p:nvSpPr>
            <p:spPr>
              <a:xfrm rot="10800000">
                <a:off x="8260048" y="5161315"/>
                <a:ext cx="142875" cy="361950"/>
              </a:xfrm>
              <a:custGeom>
                <a:avLst/>
                <a:gdLst>
                  <a:gd name="csX0" fmla="*/ 0 w 142875"/>
                  <a:gd name="csY0" fmla="*/ 0 h 361950"/>
                  <a:gd name="csX1" fmla="*/ 142875 w 142875"/>
                  <a:gd name="csY1" fmla="*/ 0 h 361950"/>
                  <a:gd name="csX2" fmla="*/ 142875 w 142875"/>
                  <a:gd name="csY2" fmla="*/ 361950 h 361950"/>
                  <a:gd name="csX3" fmla="*/ 0 w 142875"/>
                  <a:gd name="csY3" fmla="*/ 361950 h 3619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142875" h="361950">
                    <a:moveTo>
                      <a:pt x="0" y="0"/>
                    </a:moveTo>
                    <a:lnTo>
                      <a:pt x="142875" y="0"/>
                    </a:lnTo>
                    <a:lnTo>
                      <a:pt x="142875" y="361950"/>
                    </a:lnTo>
                    <a:lnTo>
                      <a:pt x="0" y="36195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noProof="0" dirty="0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5995747F-11C2-DF2C-DEF0-01A214F56566}"/>
                  </a:ext>
                </a:extLst>
              </p:cNvPr>
              <p:cNvSpPr/>
              <p:nvPr/>
            </p:nvSpPr>
            <p:spPr>
              <a:xfrm rot="10800000">
                <a:off x="8060022" y="5161313"/>
                <a:ext cx="142875" cy="361952"/>
              </a:xfrm>
              <a:custGeom>
                <a:avLst/>
                <a:gdLst>
                  <a:gd name="csX0" fmla="*/ 0 w 142875"/>
                  <a:gd name="csY0" fmla="*/ 0 h 190500"/>
                  <a:gd name="csX1" fmla="*/ 142875 w 142875"/>
                  <a:gd name="csY1" fmla="*/ 0 h 190500"/>
                  <a:gd name="csX2" fmla="*/ 142875 w 142875"/>
                  <a:gd name="csY2" fmla="*/ 190500 h 190500"/>
                  <a:gd name="csX3" fmla="*/ 0 w 142875"/>
                  <a:gd name="csY3" fmla="*/ 190500 h 1905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142875" h="190500">
                    <a:moveTo>
                      <a:pt x="0" y="0"/>
                    </a:moveTo>
                    <a:lnTo>
                      <a:pt x="142875" y="0"/>
                    </a:lnTo>
                    <a:lnTo>
                      <a:pt x="142875" y="190500"/>
                    </a:lnTo>
                    <a:lnTo>
                      <a:pt x="0" y="1905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noProof="0" dirty="0"/>
              </a:p>
            </p:txBody>
          </p:sp>
        </p:grp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2960A10-CAA1-FD95-EA5F-E4D8B1144043}"/>
                </a:ext>
              </a:extLst>
            </p:cNvPr>
            <p:cNvSpPr/>
            <p:nvPr/>
          </p:nvSpPr>
          <p:spPr>
            <a:xfrm rot="2698072">
              <a:off x="8158868" y="4892660"/>
              <a:ext cx="308705" cy="308705"/>
            </a:xfrm>
            <a:custGeom>
              <a:avLst/>
              <a:gdLst>
                <a:gd name="csX0" fmla="*/ 308705 w 308705"/>
                <a:gd name="csY0" fmla="*/ 130874 h 308705"/>
                <a:gd name="csX1" fmla="*/ 308705 w 308705"/>
                <a:gd name="csY1" fmla="*/ 0 h 308705"/>
                <a:gd name="csX2" fmla="*/ 177832 w 308705"/>
                <a:gd name="csY2" fmla="*/ 0 h 308705"/>
                <a:gd name="csX3" fmla="*/ 229838 w 308705"/>
                <a:gd name="csY3" fmla="*/ 52006 h 308705"/>
                <a:gd name="csX4" fmla="*/ 0 w 308705"/>
                <a:gd name="csY4" fmla="*/ 281845 h 308705"/>
                <a:gd name="csX5" fmla="*/ 26860 w 308705"/>
                <a:gd name="csY5" fmla="*/ 308705 h 308705"/>
                <a:gd name="csX6" fmla="*/ 256699 w 308705"/>
                <a:gd name="csY6" fmla="*/ 78962 h 308705"/>
                <a:gd name="csX7" fmla="*/ 308705 w 308705"/>
                <a:gd name="csY7" fmla="*/ 130874 h 30870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308705" h="308705">
                  <a:moveTo>
                    <a:pt x="308705" y="130874"/>
                  </a:moveTo>
                  <a:lnTo>
                    <a:pt x="308705" y="0"/>
                  </a:lnTo>
                  <a:lnTo>
                    <a:pt x="177832" y="0"/>
                  </a:lnTo>
                  <a:lnTo>
                    <a:pt x="229838" y="52006"/>
                  </a:lnTo>
                  <a:lnTo>
                    <a:pt x="0" y="281845"/>
                  </a:lnTo>
                  <a:lnTo>
                    <a:pt x="26860" y="308705"/>
                  </a:lnTo>
                  <a:lnTo>
                    <a:pt x="256699" y="78962"/>
                  </a:lnTo>
                  <a:lnTo>
                    <a:pt x="308705" y="1308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US" noProof="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0C1C513-E295-74A3-F152-4923096F4701}"/>
              </a:ext>
            </a:extLst>
          </p:cNvPr>
          <p:cNvGrpSpPr/>
          <p:nvPr/>
        </p:nvGrpSpPr>
        <p:grpSpPr>
          <a:xfrm>
            <a:off x="9742356" y="4955090"/>
            <a:ext cx="521030" cy="546132"/>
            <a:chOff x="7945723" y="4955203"/>
            <a:chExt cx="657225" cy="682362"/>
          </a:xfrm>
          <a:solidFill>
            <a:schemeClr val="accent3">
              <a:lumMod val="50000"/>
            </a:schemeClr>
          </a:solidFill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AB65FD1-3B28-925A-0F3B-2E96BAC103E0}"/>
                </a:ext>
              </a:extLst>
            </p:cNvPr>
            <p:cNvGrpSpPr/>
            <p:nvPr/>
          </p:nvGrpSpPr>
          <p:grpSpPr>
            <a:xfrm>
              <a:off x="7945723" y="4970814"/>
              <a:ext cx="657225" cy="666751"/>
              <a:chOff x="7945723" y="4970814"/>
              <a:chExt cx="657225" cy="666751"/>
            </a:xfrm>
            <a:grpFill/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7BF45F2E-179B-E6B5-DE9A-B95213B70DCC}"/>
                  </a:ext>
                </a:extLst>
              </p:cNvPr>
              <p:cNvSpPr/>
              <p:nvPr/>
            </p:nvSpPr>
            <p:spPr>
              <a:xfrm>
                <a:off x="7945723" y="4970815"/>
                <a:ext cx="657225" cy="666750"/>
              </a:xfrm>
              <a:custGeom>
                <a:avLst/>
                <a:gdLst>
                  <a:gd name="csX0" fmla="*/ 57150 w 657225"/>
                  <a:gd name="csY0" fmla="*/ 0 h 666750"/>
                  <a:gd name="csX1" fmla="*/ 0 w 657225"/>
                  <a:gd name="csY1" fmla="*/ 0 h 666750"/>
                  <a:gd name="csX2" fmla="*/ 0 w 657225"/>
                  <a:gd name="csY2" fmla="*/ 666750 h 666750"/>
                  <a:gd name="csX3" fmla="*/ 657225 w 657225"/>
                  <a:gd name="csY3" fmla="*/ 666750 h 666750"/>
                  <a:gd name="csX4" fmla="*/ 657225 w 657225"/>
                  <a:gd name="csY4" fmla="*/ 609600 h 666750"/>
                  <a:gd name="csX5" fmla="*/ 57150 w 657225"/>
                  <a:gd name="csY5" fmla="*/ 609600 h 666750"/>
                  <a:gd name="csX6" fmla="*/ 57150 w 657225"/>
                  <a:gd name="csY6" fmla="*/ 0 h 6667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657225" h="666750">
                    <a:moveTo>
                      <a:pt x="57150" y="0"/>
                    </a:moveTo>
                    <a:lnTo>
                      <a:pt x="0" y="0"/>
                    </a:lnTo>
                    <a:lnTo>
                      <a:pt x="0" y="666750"/>
                    </a:lnTo>
                    <a:lnTo>
                      <a:pt x="657225" y="666750"/>
                    </a:lnTo>
                    <a:lnTo>
                      <a:pt x="657225" y="609600"/>
                    </a:lnTo>
                    <a:lnTo>
                      <a:pt x="57150" y="609600"/>
                    </a:lnTo>
                    <a:lnTo>
                      <a:pt x="5715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noProof="0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EFAD2448-37E3-CD12-B2BD-430100DEE2F6}"/>
                  </a:ext>
                </a:extLst>
              </p:cNvPr>
              <p:cNvSpPr/>
              <p:nvPr/>
            </p:nvSpPr>
            <p:spPr>
              <a:xfrm rot="10800000">
                <a:off x="8460071" y="4970814"/>
                <a:ext cx="142875" cy="552448"/>
              </a:xfrm>
              <a:custGeom>
                <a:avLst/>
                <a:gdLst>
                  <a:gd name="csX0" fmla="*/ 0 w 142875"/>
                  <a:gd name="csY0" fmla="*/ 0 h 552450"/>
                  <a:gd name="csX1" fmla="*/ 142875 w 142875"/>
                  <a:gd name="csY1" fmla="*/ 0 h 552450"/>
                  <a:gd name="csX2" fmla="*/ 142875 w 142875"/>
                  <a:gd name="csY2" fmla="*/ 552450 h 552450"/>
                  <a:gd name="csX3" fmla="*/ 0 w 142875"/>
                  <a:gd name="csY3" fmla="*/ 552450 h 5524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142875" h="552450">
                    <a:moveTo>
                      <a:pt x="0" y="0"/>
                    </a:moveTo>
                    <a:lnTo>
                      <a:pt x="142875" y="0"/>
                    </a:lnTo>
                    <a:lnTo>
                      <a:pt x="142875" y="552450"/>
                    </a:lnTo>
                    <a:lnTo>
                      <a:pt x="0" y="55245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noProof="0" dirty="0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638EA272-09D5-579D-83A5-1E38742DA4A0}"/>
                  </a:ext>
                </a:extLst>
              </p:cNvPr>
              <p:cNvSpPr/>
              <p:nvPr/>
            </p:nvSpPr>
            <p:spPr>
              <a:xfrm rot="10800000">
                <a:off x="8260046" y="5203137"/>
                <a:ext cx="142875" cy="320128"/>
              </a:xfrm>
              <a:custGeom>
                <a:avLst/>
                <a:gdLst>
                  <a:gd name="csX0" fmla="*/ 0 w 142875"/>
                  <a:gd name="csY0" fmla="*/ 0 h 361950"/>
                  <a:gd name="csX1" fmla="*/ 142875 w 142875"/>
                  <a:gd name="csY1" fmla="*/ 0 h 361950"/>
                  <a:gd name="csX2" fmla="*/ 142875 w 142875"/>
                  <a:gd name="csY2" fmla="*/ 361950 h 361950"/>
                  <a:gd name="csX3" fmla="*/ 0 w 142875"/>
                  <a:gd name="csY3" fmla="*/ 361950 h 3619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142875" h="361950">
                    <a:moveTo>
                      <a:pt x="0" y="0"/>
                    </a:moveTo>
                    <a:lnTo>
                      <a:pt x="142875" y="0"/>
                    </a:lnTo>
                    <a:lnTo>
                      <a:pt x="142875" y="361950"/>
                    </a:lnTo>
                    <a:lnTo>
                      <a:pt x="0" y="36195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noProof="0" dirty="0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FB2D259D-6F7F-ACFC-1D2C-048A784D149F}"/>
                  </a:ext>
                </a:extLst>
              </p:cNvPr>
              <p:cNvSpPr/>
              <p:nvPr/>
            </p:nvSpPr>
            <p:spPr>
              <a:xfrm rot="10800000">
                <a:off x="8060021" y="5313375"/>
                <a:ext cx="142875" cy="209889"/>
              </a:xfrm>
              <a:custGeom>
                <a:avLst/>
                <a:gdLst>
                  <a:gd name="csX0" fmla="*/ 0 w 142875"/>
                  <a:gd name="csY0" fmla="*/ 0 h 190500"/>
                  <a:gd name="csX1" fmla="*/ 142875 w 142875"/>
                  <a:gd name="csY1" fmla="*/ 0 h 190500"/>
                  <a:gd name="csX2" fmla="*/ 142875 w 142875"/>
                  <a:gd name="csY2" fmla="*/ 190500 h 190500"/>
                  <a:gd name="csX3" fmla="*/ 0 w 142875"/>
                  <a:gd name="csY3" fmla="*/ 190500 h 1905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142875" h="190500">
                    <a:moveTo>
                      <a:pt x="0" y="0"/>
                    </a:moveTo>
                    <a:lnTo>
                      <a:pt x="142875" y="0"/>
                    </a:lnTo>
                    <a:lnTo>
                      <a:pt x="142875" y="190500"/>
                    </a:lnTo>
                    <a:lnTo>
                      <a:pt x="0" y="1905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noProof="0" dirty="0"/>
              </a:p>
            </p:txBody>
          </p:sp>
        </p:grp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724FC94-05B6-C75D-672D-A65934EC1891}"/>
                </a:ext>
              </a:extLst>
            </p:cNvPr>
            <p:cNvSpPr/>
            <p:nvPr/>
          </p:nvSpPr>
          <p:spPr>
            <a:xfrm rot="436204">
              <a:off x="8075736" y="4955203"/>
              <a:ext cx="308705" cy="308705"/>
            </a:xfrm>
            <a:custGeom>
              <a:avLst/>
              <a:gdLst>
                <a:gd name="csX0" fmla="*/ 308705 w 308705"/>
                <a:gd name="csY0" fmla="*/ 130874 h 308705"/>
                <a:gd name="csX1" fmla="*/ 308705 w 308705"/>
                <a:gd name="csY1" fmla="*/ 0 h 308705"/>
                <a:gd name="csX2" fmla="*/ 177832 w 308705"/>
                <a:gd name="csY2" fmla="*/ 0 h 308705"/>
                <a:gd name="csX3" fmla="*/ 229838 w 308705"/>
                <a:gd name="csY3" fmla="*/ 52006 h 308705"/>
                <a:gd name="csX4" fmla="*/ 0 w 308705"/>
                <a:gd name="csY4" fmla="*/ 281845 h 308705"/>
                <a:gd name="csX5" fmla="*/ 26860 w 308705"/>
                <a:gd name="csY5" fmla="*/ 308705 h 308705"/>
                <a:gd name="csX6" fmla="*/ 256699 w 308705"/>
                <a:gd name="csY6" fmla="*/ 78962 h 308705"/>
                <a:gd name="csX7" fmla="*/ 308705 w 308705"/>
                <a:gd name="csY7" fmla="*/ 130874 h 30870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308705" h="308705">
                  <a:moveTo>
                    <a:pt x="308705" y="130874"/>
                  </a:moveTo>
                  <a:lnTo>
                    <a:pt x="308705" y="0"/>
                  </a:lnTo>
                  <a:lnTo>
                    <a:pt x="177832" y="0"/>
                  </a:lnTo>
                  <a:lnTo>
                    <a:pt x="229838" y="52006"/>
                  </a:lnTo>
                  <a:lnTo>
                    <a:pt x="0" y="281845"/>
                  </a:lnTo>
                  <a:lnTo>
                    <a:pt x="26860" y="308705"/>
                  </a:lnTo>
                  <a:lnTo>
                    <a:pt x="256699" y="78962"/>
                  </a:lnTo>
                  <a:lnTo>
                    <a:pt x="308705" y="1308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977197280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12227</Words>
  <Application>Microsoft Office PowerPoint</Application>
  <PresentationFormat>Widescreen</PresentationFormat>
  <Paragraphs>1192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PowerPoint Presentation</vt:lpstr>
      <vt:lpstr>Treatment goals in schizophrenia</vt:lpstr>
      <vt:lpstr>Different phases of schizophrenia have different treatment goals</vt:lpstr>
      <vt:lpstr>Acute treatment in schizophrenia</vt:lpstr>
      <vt:lpstr>Classification of antipsychotic drugs </vt:lpstr>
      <vt:lpstr>Criteria for antipsychotic drug choice </vt:lpstr>
      <vt:lpstr>Antipsychotic dosing in the acute phase </vt:lpstr>
      <vt:lpstr>Efficacy and side effects of major antipsychotic drugs (II) </vt:lpstr>
      <vt:lpstr>Efficacy and side effects of major antipsychotic drugs (I)</vt:lpstr>
      <vt:lpstr>A tool for the acute treatment of schizophrenia</vt:lpstr>
      <vt:lpstr>Non-response to the first antipsychotic prescribed in schizophrenia</vt:lpstr>
      <vt:lpstr>The first step is to rule out pseudo non-response</vt:lpstr>
      <vt:lpstr>Antipsychotic dose maintenance versus dose increase in non-response</vt:lpstr>
      <vt:lpstr>Continuing versus switching antipsychotic in non-response</vt:lpstr>
      <vt:lpstr>Treatment resistance in schizophrenia </vt:lpstr>
      <vt:lpstr>Defining treatment resistance in schizophrenia</vt:lpstr>
      <vt:lpstr>Clozapine for treatment-resistant schizophrenia</vt:lpstr>
      <vt:lpstr>Pharmacological augmentation strategies for persistent positive symptoms of schizophrenia</vt:lpstr>
      <vt:lpstr>Non-pharmacological treatment for psychosis and treatment-resistant schizophrenia</vt:lpstr>
      <vt:lpstr>Negative and cognitive symptoms in schizophrenia</vt:lpstr>
      <vt:lpstr>The distinction between primary and secondary negative symptoms </vt:lpstr>
      <vt:lpstr>Primary negative symptoms </vt:lpstr>
      <vt:lpstr>Treatment of cognitive deficits</vt:lpstr>
      <vt:lpstr>Maintenance treatment in schizophrenia</vt:lpstr>
      <vt:lpstr>The high efficacy of antipsychotic drugs for relapse prevention </vt:lpstr>
      <vt:lpstr>High relapse rates in clinical practice: contributing factors and underlying causes (I) </vt:lpstr>
      <vt:lpstr>High relapse rates in clinical practice: contributing factors and underlying causes (II)</vt:lpstr>
      <vt:lpstr>High rates of non-adherence and underlying causes</vt:lpstr>
      <vt:lpstr>The role of long-acting injectable antipsychotic drugs </vt:lpstr>
      <vt:lpstr>Breakthrough psychosis</vt:lpstr>
      <vt:lpstr>The role of psychotherapy for relapse prevention in schizophrenia (I) </vt:lpstr>
      <vt:lpstr>The role of psychotherapy for relapse prevention in schizophrenia (II)</vt:lpstr>
      <vt:lpstr>The debate around relapses and supersensitivity psychosis being ‘toxic’ for the brain (I) </vt:lpstr>
      <vt:lpstr>The debate around relapses and supersensitivity psychosis being ‘toxic’ for the brain (II) </vt:lpstr>
      <vt:lpstr>Dosing of antipsychotic drugs in relapse prevention </vt:lpstr>
      <vt:lpstr>Antipsychotic drugs should be given continuously rather than intermittently </vt:lpstr>
      <vt:lpstr>Psychotherapeutic and psychosocial interventions for schizophrenia </vt:lpstr>
      <vt:lpstr>A tool for the maintenance treatment of schizophrenia</vt:lpstr>
      <vt:lpstr>Relevance of side effect monitoring and minimization</vt:lpstr>
      <vt:lpstr>Novel and emerging treatments for schizophrenia</vt:lpstr>
      <vt:lpstr>Recent FDA approvals and pipeline treatments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2026-08-04T07:08:51Z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