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xlsx" ContentType="application/vnd.openxmlformats-officedocument.spreadsheetml.sheet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charts/chart11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13496000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4.xml" Id="rId18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charts/_rels/chart11.xml.rels>&#65279;<?xml version="1.0" encoding="utf-8"?><Relationships xmlns="http://schemas.openxmlformats.org/package/2006/relationships"><Relationship Type="http://schemas.openxmlformats.org/officeDocument/2006/relationships/package" Target="/ppt/embeddings/Microsoft_Excel_Worksheet10.xlsx" Id="rId3" /><Relationship Type="http://schemas.microsoft.com/office/2011/relationships/chartColorStyle" Target="/ppt/charts/colors2.xml" Id="rId2" /><Relationship Type="http://schemas.microsoft.com/office/2011/relationships/chartStyle" Target="/ppt/charts/style2.xml" Id="rId1" /></Relationships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750023274154241E-2"/>
          <c:y val="4.0708076007776369E-3"/>
          <c:w val="0.96130479151197878"/>
          <c:h val="0.69513004069597117"/>
        </c:manualLayout>
      </c:layout>
      <c:scatterChart>
        <c:scatterStyle val="lineMarker"/>
        <c:varyColors val="0"/>
        <c:ser>
          <c:idx val="0"/>
          <c:order val="2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 cap="rnd" cmpd="sng" algn="ctr">
              <a:solidFill>
                <a:schemeClr val="accent3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3">
                  <a:lumMod val="50000"/>
                </a:schemeClr>
              </a:solidFill>
              <a:ln w="6350" cap="flat" cmpd="sng" algn="ctr">
                <a:solidFill>
                  <a:schemeClr val="accent3">
                    <a:lumMod val="75000"/>
                  </a:schemeClr>
                </a:solidFill>
                <a:prstDash val="solid"/>
                <a:round/>
              </a:ln>
              <a:effectLst/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C51-4F8A-8264-79DA1084C39D}"/>
              </c:ext>
            </c:extLst>
          </c:dPt>
          <c:dPt>
            <c:idx val="1"/>
            <c:bubble3D val="0"/>
            <c:spPr>
              <a:ln w="28575" cap="rnd" cmpd="sng" algn="ctr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51-4F8A-8264-79DA1084C39D}"/>
              </c:ext>
            </c:extLst>
          </c:dPt>
          <c:dPt>
            <c:idx val="2"/>
            <c:bubble3D val="0"/>
            <c:spPr>
              <a:ln w="28575" cap="rnd" cmpd="sng" algn="ctr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4C51-4F8A-8264-79DA1084C39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C51-4F8A-8264-79DA1084C39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4C51-4F8A-8264-79DA1084C39D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4C51-4F8A-8264-79DA1084C39D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4C51-4F8A-8264-79DA1084C39D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4C51-4F8A-8264-79DA1084C39D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4C51-4F8A-8264-79DA1084C39D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4C51-4F8A-8264-79DA1084C39D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4C51-4F8A-8264-79DA1084C39D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4C51-4F8A-8264-79DA1084C39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C-4C51-4F8A-8264-79DA1084C39D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D-4C51-4F8A-8264-79DA1084C39D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E-4C51-4F8A-8264-79DA1084C39D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F-4C51-4F8A-8264-79DA1084C39D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0-4C51-4F8A-8264-79DA1084C39D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11-4C51-4F8A-8264-79DA1084C39D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4C51-4F8A-8264-79DA1084C39D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0.15000000000000002</c:v>
                  </c:pt>
                  <c:pt idx="1">
                    <c:v>0.13</c:v>
                  </c:pt>
                  <c:pt idx="2">
                    <c:v>0.25999999999999995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0.15000000000000002</c:v>
                  </c:pt>
                  <c:pt idx="1">
                    <c:v>0.11000000000000001</c:v>
                  </c:pt>
                  <c:pt idx="2">
                    <c:v>0.24</c:v>
                  </c:pt>
                </c:numCache>
              </c:numRef>
            </c:minus>
            <c:spPr>
              <a:solidFill>
                <a:schemeClr val="tx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errBars>
          <c:xVal>
            <c:numRef>
              <c:f>Sheet1!$E$3:$E$30</c:f>
              <c:numCache>
                <c:formatCode>0.00</c:formatCode>
                <c:ptCount val="28"/>
                <c:pt idx="0">
                  <c:v>0.53</c:v>
                </c:pt>
                <c:pt idx="1">
                  <c:v>0.26</c:v>
                </c:pt>
                <c:pt idx="2">
                  <c:v>0.43</c:v>
                </c:pt>
              </c:numCache>
            </c:numRef>
          </c:xVal>
          <c:yVal>
            <c:numRef>
              <c:f>Sheet1!$B$3:$B$30</c:f>
              <c:numCache>
                <c:formatCode>General</c:formatCode>
                <c:ptCount val="28"/>
                <c:pt idx="0">
                  <c:v>2.5</c:v>
                </c:pt>
                <c:pt idx="1">
                  <c:v>1.5</c:v>
                </c:pt>
                <c:pt idx="2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4C51-4F8A-8264-79DA1084C39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 cmpd="sng" algn="ctr">
                    <a:noFill/>
                    <a:prstDash val="solid"/>
                    <a:round/>
                  </a:ln>
                  <a:effectLst/>
                </c:spPr>
                <c:marker>
                  <c:symbol val="square"/>
                  <c:size val="4"/>
                  <c:spPr>
                    <a:solidFill>
                      <a:schemeClr val="accent2"/>
                    </a:solidFill>
                    <a:ln w="6350" cap="flat" cmpd="sng" algn="ctr">
                      <a:solidFill>
                        <a:schemeClr val="accent2"/>
                      </a:solidFill>
                      <a:prstDash val="solid"/>
                      <a:round/>
                    </a:ln>
                    <a:effectLst/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Sheet1!$G$33:$G$48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Sheet1!$C$33:$C$48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minus>
                  <c:spPr>
                    <a:solidFill>
                      <a:schemeClr val="tx1"/>
                    </a:solidFill>
                    <a:ln w="9525" cap="flat" cmpd="sng" algn="ctr">
                      <a:solidFill>
                        <a:schemeClr val="accent2"/>
                      </a:solidFill>
                      <a:prstDash val="solid"/>
                      <a:round/>
                    </a:ln>
                    <a:effectLst/>
                  </c:spPr>
                </c:errBars>
                <c:xVal>
                  <c:numRef>
                    <c:extLst>
                      <c:ext uri="{02D57815-91ED-43cb-92C2-25804820EDAC}">
                        <c15:formulaRef>
                          <c15:sqref>Sheet1!$E$33:$E$48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Sheet1!$B$33:$B$48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4-4C51-4F8A-8264-79DA1084C39D}"/>
                  </c:ext>
                </c:extLst>
              </c15:ser>
            </c15:filteredScatterSeries>
            <c15:filteredScatter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 cmpd="sng" algn="ctr">
                    <a:noFill/>
                    <a:prstDash val="solid"/>
                    <a:round/>
                  </a:ln>
                  <a:effectLst/>
                </c:spPr>
                <c:marker>
                  <c:symbol val="triangle"/>
                  <c:size val="4"/>
                  <c:spPr>
                    <a:solidFill>
                      <a:schemeClr val="accent3"/>
                    </a:solidFill>
                    <a:ln w="6350" cap="flat" cmpd="sng" algn="ctr">
                      <a:solidFill>
                        <a:schemeClr val="accent3"/>
                      </a:solidFill>
                      <a:prstDash val="solid"/>
                      <a:round/>
                    </a:ln>
                    <a:effectLst/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Sheet1!$G$50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Sheet1!$C$50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  <c:spPr>
                    <a:solidFill>
                      <a:schemeClr val="tx1"/>
                    </a:solidFill>
                    <a:ln w="9525" cap="flat" cmpd="sng" algn="ctr">
                      <a:solidFill>
                        <a:schemeClr val="accent3"/>
                      </a:solidFill>
                      <a:prstDash val="solid"/>
                      <a:round/>
                    </a:ln>
                    <a:effectLst/>
                  </c:spPr>
                </c:errBar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Sheet1!$E$50</c15:sqref>
                        </c15:formulaRef>
                      </c:ext>
                    </c:extLst>
                    <c:numCache>
                      <c:formatCode>0.00</c:formatCode>
                      <c:ptCount val="1"/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Sheet1!$B$50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4C51-4F8A-8264-79DA1084C39D}"/>
                  </c:ext>
                </c:extLst>
              </c15:ser>
            </c15:filteredScatterSeries>
          </c:ext>
        </c:extLst>
      </c:scatterChart>
      <c:valAx>
        <c:axId val="489368576"/>
        <c:scaling>
          <c:orientation val="minMax"/>
          <c:max val="0.8"/>
          <c:min val="0"/>
        </c:scaling>
        <c:delete val="0"/>
        <c:axPos val="b"/>
        <c:numFmt formatCode="#,##0.00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prstDash val="solid"/>
            <a:round/>
            <a:tailEnd type="none"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67792"/>
        <c:crosses val="autoZero"/>
        <c:crossBetween val="midCat"/>
        <c:majorUnit val="0.2"/>
      </c:valAx>
      <c:valAx>
        <c:axId val="489367792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 w="19050" cap="flat" cmpd="sng" algn="ctr">
            <a:solidFill>
              <a:schemeClr val="tx2"/>
            </a:solidFill>
            <a:prstDash val="dash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6857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Id2" /><Relationship Type="http://schemas.openxmlformats.org/officeDocument/2006/relationships/notesMaster" Target="/ppt/notesMasters/notesMaster1.xml" Id="rId1" /></Relationship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1CDA9-E69A-7C51-ABEC-B4BAD9389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ABD959-05F1-C53B-275C-7AA54E255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AAC44F-CC01-3338-A394-CFF956FAA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Heres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Cordes J, Feyerabend S, et al. Changing the antipsychotic in early </a:t>
            </a: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nonimprovers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amisulpride or olanzapine: randomized, double-blind trial in patients with schizophrenia. </a:t>
            </a: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2022; 48: 1273–1283.</a:t>
            </a:r>
            <a:endParaRPr lang="en-US" sz="1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O'Donoghue B, Piacenza F, Plapp H, et al. Response rates to sequential trials of antipsychotic medications according to algorithms or treatment guidelines in psychotic disorders. A systematic review and meta-analysis. Schizophr Res 2024; 268: 193</a:t>
            </a:r>
            <a:r>
              <a:rPr lang="nb-NO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204.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1C3C3-7512-6C0C-6C1F-1DE0978A4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95224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4.xml.rels>&#65279;<?xml version="1.0" encoding="utf-8"?><Relationships xmlns="http://schemas.openxmlformats.org/package/2006/relationships"><Relationship Type="http://schemas.openxmlformats.org/officeDocument/2006/relationships/chart" Target="/ppt/charts/chart11.xml" Id="rId3" /><Relationship Type="http://schemas.openxmlformats.org/officeDocument/2006/relationships/notesSlide" Target="/ppt/notesSlides/notesSlide14.xml" Id="rId2" /><Relationship Type="http://schemas.openxmlformats.org/officeDocument/2006/relationships/slideLayout" Target="/ppt/slideLayouts/slideLayout6.xml" Id="rId1" /><Relationship Type="http://schemas.openxmlformats.org/officeDocument/2006/relationships/image" Target="/ppt/media/image36.svg" Id="rId5" /><Relationship Type="http://schemas.openxmlformats.org/officeDocument/2006/relationships/image" Target="/ppt/media/image35.svg" Id="rId4" /></Relationships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F876C-2DEE-C67E-16EB-CC6F81F0C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le 7">
            <a:extLst>
              <a:ext uri="{FF2B5EF4-FFF2-40B4-BE49-F238E27FC236}">
                <a16:creationId xmlns:a16="http://schemas.microsoft.com/office/drawing/2014/main" id="{F9A5F995-D488-AD53-E9E3-FEA295F92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037877"/>
              </p:ext>
            </p:extLst>
          </p:nvPr>
        </p:nvGraphicFramePr>
        <p:xfrm>
          <a:off x="6096000" y="2993489"/>
          <a:ext cx="5985203" cy="170976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412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  <a:gridCol w="1940014">
                  <a:extLst>
                    <a:ext uri="{9D8B030D-6E8A-4147-A177-3AD203B41FA5}">
                      <a16:colId xmlns:a16="http://schemas.microsoft.com/office/drawing/2014/main" val="1641818442"/>
                    </a:ext>
                  </a:extLst>
                </a:gridCol>
                <a:gridCol w="1633189">
                  <a:extLst>
                    <a:ext uri="{9D8B030D-6E8A-4147-A177-3AD203B41FA5}">
                      <a16:colId xmlns:a16="http://schemas.microsoft.com/office/drawing/2014/main" val="1292307483"/>
                    </a:ext>
                  </a:extLst>
                </a:gridCol>
              </a:tblGrid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200" b="1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Stage</a:t>
                      </a:r>
                    </a:p>
                  </a:txBody>
                  <a:tcPr marL="0" marR="0" marT="24000" marB="2400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2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0" marT="24000" marB="2400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>
                          <a:solidFill>
                            <a:schemeClr val="tx2"/>
                          </a:solidFill>
                        </a:rPr>
                        <a:t>Proportion of individuals (95% CI)</a:t>
                      </a:r>
                    </a:p>
                  </a:txBody>
                  <a:tcPr marL="96000" marR="0" marT="24000" marB="24000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Response to any antipsychotic at the first stage </a:t>
                      </a:r>
                    </a:p>
                  </a:txBody>
                  <a:tcPr marL="7620" marR="14400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0.53 (0.38, 0.68)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Response to any antipsychotic at the second stage</a:t>
                      </a:r>
                    </a:p>
                  </a:txBody>
                  <a:tcPr marL="7620" marR="14400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0.26 (0.15, 0.39)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Response to clozapine at the third stage</a:t>
                      </a:r>
                    </a:p>
                  </a:txBody>
                  <a:tcPr marL="7620" marR="14400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0.43 (0.19, 0.69)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F0FEE3-8D45-74A4-DBE3-1306529C7B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187280-7896-699C-2B31-C277B18DD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Continuing versus switching antipsychotic in non-response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16BA477-1C5D-5483-AAE7-01F765ADDF05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42054" y="1364789"/>
            <a:ext cx="5674658" cy="4190641"/>
          </a:xfrm>
          <a:noFill/>
        </p:spPr>
        <p:txBody>
          <a:bodyPr tIns="36000"/>
          <a:lstStyle/>
          <a:p>
            <a:pPr>
              <a:spcBef>
                <a:spcPts val="600"/>
              </a:spcBef>
            </a:pPr>
            <a:r>
              <a:rPr lang="en-US" noProof="0" dirty="0"/>
              <a:t>In the case of </a:t>
            </a:r>
            <a:r>
              <a:rPr lang="en-US" b="1" noProof="0" dirty="0"/>
              <a:t>non-response to two antipsychotics </a:t>
            </a:r>
            <a:r>
              <a:rPr lang="en-US" noProof="0" dirty="0"/>
              <a:t>(excluding clozapine), a systematic review and </a:t>
            </a:r>
            <a:br>
              <a:rPr lang="en-US" noProof="0" dirty="0"/>
            </a:br>
            <a:r>
              <a:rPr lang="en-US" noProof="0" dirty="0"/>
              <a:t>meta-analysis of nine studies and 2,522 people recommended </a:t>
            </a:r>
            <a:r>
              <a:rPr lang="en-US" b="1" noProof="0" dirty="0"/>
              <a:t>switching to a trial of clozapine</a:t>
            </a:r>
            <a:r>
              <a:rPr lang="en-US" b="1" baseline="30000" noProof="0" dirty="0"/>
              <a:t>2</a:t>
            </a:r>
            <a:r>
              <a:rPr lang="en-US" b="1" noProof="0" dirty="0"/>
              <a:t> </a:t>
            </a:r>
            <a:endParaRPr lang="en-US" sz="1400" b="1" noProof="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1400" b="1" noProof="0" dirty="0">
                <a:solidFill>
                  <a:schemeClr val="accent2">
                    <a:lumMod val="50000"/>
                  </a:schemeClr>
                </a:solidFill>
              </a:rPr>
              <a:t>Meta analysis of response rates in the first, second, and third stage of an algorithm</a:t>
            </a:r>
            <a:r>
              <a:rPr lang="en-US" sz="1400" b="1" baseline="30000" noProof="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en-US" sz="1400" baseline="30000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ED2BE1-EC26-98C8-C9F6-20BAAB914E6D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</p:spPr>
        <p:txBody>
          <a:bodyPr tIns="180000"/>
          <a:lstStyle/>
          <a:p>
            <a:pPr>
              <a:spcBef>
                <a:spcPts val="600"/>
              </a:spcBef>
            </a:pPr>
            <a:r>
              <a:rPr lang="en-US" sz="1400" noProof="0" dirty="0"/>
              <a:t>A randomized double-blind trial investigated</a:t>
            </a:r>
            <a:r>
              <a:rPr lang="en-US" sz="1400" b="1" noProof="0" dirty="0"/>
              <a:t> </a:t>
            </a:r>
            <a:r>
              <a:rPr lang="en-US" sz="1400" noProof="0" dirty="0"/>
              <a:t>whether </a:t>
            </a:r>
            <a:r>
              <a:rPr lang="en-US" sz="1400" b="1" noProof="0" dirty="0"/>
              <a:t>switching antipsychotics</a:t>
            </a:r>
            <a:r>
              <a:rPr lang="en-US" sz="1400" noProof="0" dirty="0"/>
              <a:t> is effective in people who have </a:t>
            </a:r>
            <a:r>
              <a:rPr lang="en-US" sz="1400" b="1" noProof="0" dirty="0"/>
              <a:t>not improved</a:t>
            </a:r>
            <a:r>
              <a:rPr lang="en-US" sz="1400" noProof="0" dirty="0"/>
              <a:t> after 2 weeks of treatment</a:t>
            </a:r>
            <a:r>
              <a:rPr lang="en-US" sz="1400" baseline="30000" noProof="0" dirty="0"/>
              <a:t>1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People (n=327) who were inpatients with acute exacerbation of schizophrenia were randomized to receive olanzapine or amisulpride</a:t>
            </a:r>
            <a:r>
              <a:rPr lang="en-US" sz="1400" baseline="30000" noProof="0" dirty="0"/>
              <a:t>1</a:t>
            </a:r>
            <a:endParaRPr lang="en-US" sz="1400" noProof="0" dirty="0"/>
          </a:p>
          <a:p>
            <a:pPr>
              <a:spcBef>
                <a:spcPts val="600"/>
              </a:spcBef>
            </a:pPr>
            <a:r>
              <a:rPr lang="en-US" sz="1400" noProof="0" dirty="0"/>
              <a:t>People (n=142) who experienced </a:t>
            </a:r>
            <a:r>
              <a:rPr lang="en-US" sz="1400" b="1" noProof="0" dirty="0"/>
              <a:t>early non-</a:t>
            </a:r>
            <a:r>
              <a:rPr lang="en-US" sz="1400" b="1" noProof="0" dirty="0" err="1"/>
              <a:t>response</a:t>
            </a:r>
            <a:r>
              <a:rPr lang="en-US" sz="1400" b="1" baseline="30000" noProof="0" dirty="0" err="1"/>
              <a:t>a</a:t>
            </a:r>
            <a:r>
              <a:rPr lang="en-US" sz="1400" b="1" noProof="0" dirty="0"/>
              <a:t> </a:t>
            </a:r>
            <a:r>
              <a:rPr lang="en-US" sz="1400" noProof="0" dirty="0"/>
              <a:t>were re-randomized and double-blinded to either </a:t>
            </a:r>
            <a:r>
              <a:rPr lang="en-US" sz="1400" b="1" noProof="0" dirty="0"/>
              <a:t>continue </a:t>
            </a:r>
            <a:r>
              <a:rPr lang="en-US" sz="1400" noProof="0" dirty="0"/>
              <a:t>the same antipsychotic or </a:t>
            </a:r>
            <a:r>
              <a:rPr lang="en-US" sz="1400" b="1" noProof="0" dirty="0"/>
              <a:t>switch </a:t>
            </a:r>
            <a:r>
              <a:rPr lang="en-US" sz="1400" noProof="0" dirty="0"/>
              <a:t>to the other antipsychotic for a further 6 weeks</a:t>
            </a:r>
            <a:r>
              <a:rPr lang="en-US" sz="1400" baseline="30000" noProof="0" dirty="0"/>
              <a:t>1</a:t>
            </a:r>
            <a:endParaRPr lang="en-US" sz="1400" noProof="0" dirty="0"/>
          </a:p>
          <a:p>
            <a:pPr>
              <a:spcBef>
                <a:spcPts val="600"/>
              </a:spcBef>
            </a:pPr>
            <a:r>
              <a:rPr lang="en-US" sz="1400" noProof="0" dirty="0"/>
              <a:t>After 8 weeks of treatment:</a:t>
            </a:r>
            <a:r>
              <a:rPr lang="en-US" sz="1400" baseline="30000" noProof="0" dirty="0"/>
              <a:t>1</a:t>
            </a:r>
            <a:r>
              <a:rPr lang="en-US" sz="1400" noProof="0" dirty="0"/>
              <a:t> </a:t>
            </a:r>
          </a:p>
          <a:p>
            <a:pPr>
              <a:spcBef>
                <a:spcPts val="600"/>
              </a:spcBef>
            </a:pPr>
            <a:endParaRPr lang="en-US" sz="1400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34641D-8C82-E470-C567-FA7B411B9C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Defined</a:t>
            </a:r>
            <a:r>
              <a:rPr lang="en-US" noProof="0" dirty="0"/>
              <a:t> as &lt;25% reduction of the PANSS from baseline after 2 weeks of treatment</a:t>
            </a:r>
          </a:p>
          <a:p>
            <a:r>
              <a:rPr lang="en-US" noProof="0" dirty="0"/>
              <a:t>CI=confidence interval; PANSS=Positive and Negative Syndrome Scale</a:t>
            </a:r>
          </a:p>
          <a:p>
            <a:pPr lvl="0"/>
            <a:r>
              <a:rPr lang="en-US" noProof="0" dirty="0"/>
              <a:t>1. </a:t>
            </a:r>
            <a:r>
              <a:rPr lang="en-US" noProof="0" dirty="0" err="1"/>
              <a:t>Heres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2022;48:1273–1283; 2. O'Donoghue et al. </a:t>
            </a:r>
            <a:r>
              <a:rPr lang="en-US" noProof="0" dirty="0" err="1"/>
              <a:t>Schizophr</a:t>
            </a:r>
            <a:r>
              <a:rPr lang="en-US" noProof="0" dirty="0"/>
              <a:t> Res 2024;268:193–204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118C7-5141-49AF-A271-E782865F39C6}"/>
              </a:ext>
            </a:extLst>
          </p:cNvPr>
          <p:cNvSpPr txBox="1"/>
          <p:nvPr/>
        </p:nvSpPr>
        <p:spPr>
          <a:xfrm>
            <a:off x="6390792" y="5368548"/>
            <a:ext cx="5261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work is adapted from ‘Response rates to sequential trials of antipsychotic medications according to algorithms or treatment guidelines in psychotic disorders. A systematic review and meta-analysis' by O'Donoghue et al., used under CC-BY-4.0. This work is licensed under Creative Commons license CC-BY-SA by The Lundbeck Foundation.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03119E-788B-B94E-F03C-863D74D3F2BA}"/>
              </a:ext>
            </a:extLst>
          </p:cNvPr>
          <p:cNvGrpSpPr/>
          <p:nvPr/>
        </p:nvGrpSpPr>
        <p:grpSpPr>
          <a:xfrm>
            <a:off x="8237878" y="3304778"/>
            <a:ext cx="2374581" cy="2144557"/>
            <a:chOff x="3658301" y="4956937"/>
            <a:chExt cx="3400636" cy="960693"/>
          </a:xfrm>
        </p:grpSpPr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F8E8DF86-BABA-3735-2D31-4ADD2D2BFDFD}"/>
                </a:ext>
              </a:extLst>
            </p:cNvPr>
            <p:cNvGraphicFramePr/>
            <p:nvPr/>
          </p:nvGraphicFramePr>
          <p:xfrm>
            <a:off x="3658301" y="4956937"/>
            <a:ext cx="3400636" cy="8261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994523-3775-C2DD-56F8-8D404D7DF762}"/>
                </a:ext>
              </a:extLst>
            </p:cNvPr>
            <p:cNvSpPr txBox="1"/>
            <p:nvPr/>
          </p:nvSpPr>
          <p:spPr>
            <a:xfrm>
              <a:off x="3975107" y="5688765"/>
              <a:ext cx="2767024" cy="228865"/>
            </a:xfrm>
            <a:prstGeom prst="rect">
              <a:avLst/>
            </a:prstGeom>
            <a:ln>
              <a:noFill/>
            </a:ln>
          </p:spPr>
          <p:txBody>
            <a:bodyPr vert="horz" wrap="squar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Response to antipsychotic medication 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AB331C2-FD54-4F8B-4718-27A81261EC0C}"/>
                </a:ext>
              </a:extLst>
            </p:cNvPr>
            <p:cNvCxnSpPr>
              <a:cxnSpLocks/>
            </p:cNvCxnSpPr>
            <p:nvPr/>
          </p:nvCxnSpPr>
          <p:spPr>
            <a:xfrm>
              <a:off x="3975107" y="5690657"/>
              <a:ext cx="2867852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3">
                  <a:lumMod val="50000"/>
                </a:schemeClr>
              </a:solidFill>
              <a:prstDash val="solid"/>
              <a:tailEnd type="triangle"/>
            </a:ln>
            <a:effectLst/>
          </p:spPr>
        </p:cxnSp>
      </p:grpSp>
      <p:pic>
        <p:nvPicPr>
          <p:cNvPr id="40" name="Graphic 39" descr="Arrow Up with solid fill">
            <a:extLst>
              <a:ext uri="{FF2B5EF4-FFF2-40B4-BE49-F238E27FC236}">
                <a16:creationId xmlns:a16="http://schemas.microsoft.com/office/drawing/2014/main" id="{202DAC6F-AF5A-CA03-7A3D-0BC5C32964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332413" y="4313137"/>
            <a:ext cx="529968" cy="577328"/>
          </a:xfrm>
          <a:prstGeom prst="rect">
            <a:avLst/>
          </a:prstGeom>
        </p:spPr>
      </p:pic>
      <p:pic>
        <p:nvPicPr>
          <p:cNvPr id="42" name="Graphic 41" descr="Shuffle with solid fill">
            <a:extLst>
              <a:ext uri="{FF2B5EF4-FFF2-40B4-BE49-F238E27FC236}">
                <a16:creationId xmlns:a16="http://schemas.microsoft.com/office/drawing/2014/main" id="{D8B208F4-855F-D522-F86F-710981BC3A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1161" y="4380444"/>
            <a:ext cx="482274" cy="44271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F0636BC-A909-E5B1-E8B6-265DCB991417}"/>
              </a:ext>
            </a:extLst>
          </p:cNvPr>
          <p:cNvSpPr txBox="1"/>
          <p:nvPr/>
        </p:nvSpPr>
        <p:spPr>
          <a:xfrm>
            <a:off x="3517397" y="4772642"/>
            <a:ext cx="216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marR="0" lvl="1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45.5%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people who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continued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same antipsychotic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did not reach remission</a:t>
            </a: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64A80B-4ACB-5B96-054F-497DE691B0DB}"/>
              </a:ext>
            </a:extLst>
          </p:cNvPr>
          <p:cNvSpPr txBox="1"/>
          <p:nvPr/>
        </p:nvSpPr>
        <p:spPr>
          <a:xfrm>
            <a:off x="812298" y="4772642"/>
            <a:ext cx="216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68.3%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of people who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switched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the other antipsychotic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reached remission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4C19C6-5DD9-0627-4282-5A7E51D700FC}"/>
              </a:ext>
            </a:extLst>
          </p:cNvPr>
          <p:cNvCxnSpPr>
            <a:cxnSpLocks/>
          </p:cNvCxnSpPr>
          <p:nvPr/>
        </p:nvCxnSpPr>
        <p:spPr>
          <a:xfrm>
            <a:off x="3244848" y="4380444"/>
            <a:ext cx="0" cy="125373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48575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