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2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openxmlformats.org/officeDocument/2006/relationships/slide" Target="/ppt/slides/slide16.xml" Id="rId20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Id2" /><Relationship Type="http://schemas.openxmlformats.org/officeDocument/2006/relationships/notesMaster" Target="/ppt/notesMasters/notesMaster1.xml" Id="rId1" /></Relationship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C3744-29A5-768F-AD75-B354C24E6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97A328-DDB1-F5E8-27B9-C90024305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0CEF30-2740-8D2D-615B-251FFAF82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pPr lvl="0"/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Howes OD, McCutcheon R, Agid O,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Treatment-Resistant Schizophrenia: Treatment Response and Resistance in Psychosis (TRRIP) Working Group Consensus Guidelines on Diagnosis and Terminology. Am J Psychiatry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2017; 174: 216–229.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3D3F5-0FA3-5714-B923-4B60F62BD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56818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6.xml.rels>&#65279;<?xml version="1.0" encoding="utf-8"?><Relationships xmlns="http://schemas.openxmlformats.org/package/2006/relationships"><Relationship Type="http://schemas.openxmlformats.org/officeDocument/2006/relationships/notesSlide" Target="/ppt/notesSlides/notesSlide16.xml" Id="rId2" /><Relationship Type="http://schemas.openxmlformats.org/officeDocument/2006/relationships/slideLayout" Target="/ppt/slideLayouts/slideLayout2.xml" Id="rId1" /></Relationships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43636-0AA2-43A3-C27C-95F0CF070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14B975-5D6C-DAEE-1122-426E23E5981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A287FA-3ED1-4C4B-C5FB-51D9235A2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t"/>
          <a:lstStyle/>
          <a:p>
            <a:r>
              <a:rPr lang="en-US" noProof="0" dirty="0"/>
              <a:t>Defining treatment resistance in schizophrenia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445D4-4913-4AC5-04DA-9AB1A4993A2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6"/>
            <a:ext cx="9213849" cy="361132"/>
          </a:xfrm>
        </p:spPr>
        <p:txBody>
          <a:bodyPr/>
          <a:lstStyle/>
          <a:p>
            <a:pPr>
              <a:spcBef>
                <a:spcPts val="2700"/>
              </a:spcBef>
            </a:pPr>
            <a:r>
              <a:rPr lang="en-US" noProof="0" dirty="0"/>
              <a:t>An international consensus group defined the principles of treatment resistance as: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3C888-4E75-B6EE-F5A1-64A6ABB797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Howes, et al. Am J Psychiatry 2017;174:216–229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6B6CF15-1E3C-A93F-C874-66C92640C08F}"/>
              </a:ext>
            </a:extLst>
          </p:cNvPr>
          <p:cNvCxnSpPr>
            <a:cxnSpLocks/>
            <a:stCxn id="11" idx="4"/>
          </p:cNvCxnSpPr>
          <p:nvPr/>
        </p:nvCxnSpPr>
        <p:spPr>
          <a:xfrm>
            <a:off x="1230566" y="2548275"/>
            <a:ext cx="0" cy="2907570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73F73FB-D10E-7680-D8DD-5EE9FB41FAFF}"/>
              </a:ext>
            </a:extLst>
          </p:cNvPr>
          <p:cNvSpPr/>
          <p:nvPr/>
        </p:nvSpPr>
        <p:spPr>
          <a:xfrm>
            <a:off x="949766" y="1986675"/>
            <a:ext cx="561600" cy="56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3167D20-8758-FE21-0FED-F7D9B4250732}"/>
              </a:ext>
            </a:extLst>
          </p:cNvPr>
          <p:cNvSpPr/>
          <p:nvPr/>
        </p:nvSpPr>
        <p:spPr>
          <a:xfrm>
            <a:off x="949766" y="2801656"/>
            <a:ext cx="561600" cy="56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A09991F-1926-9451-47CA-19E97A46761F}"/>
              </a:ext>
            </a:extLst>
          </p:cNvPr>
          <p:cNvSpPr/>
          <p:nvPr/>
        </p:nvSpPr>
        <p:spPr>
          <a:xfrm>
            <a:off x="949766" y="3616637"/>
            <a:ext cx="561600" cy="56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1697CB8-6C70-181B-C71A-40B60023AD91}"/>
              </a:ext>
            </a:extLst>
          </p:cNvPr>
          <p:cNvSpPr/>
          <p:nvPr/>
        </p:nvSpPr>
        <p:spPr>
          <a:xfrm>
            <a:off x="949766" y="4431618"/>
            <a:ext cx="561600" cy="56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6471BE3-1F5E-1063-1AC3-BE1594BE26AD}"/>
              </a:ext>
            </a:extLst>
          </p:cNvPr>
          <p:cNvSpPr/>
          <p:nvPr/>
        </p:nvSpPr>
        <p:spPr>
          <a:xfrm>
            <a:off x="949766" y="5246600"/>
            <a:ext cx="561600" cy="56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7EEDAA-D9DA-6C53-8798-DEE4CB1D1F03}"/>
              </a:ext>
            </a:extLst>
          </p:cNvPr>
          <p:cNvSpPr txBox="1"/>
          <p:nvPr/>
        </p:nvSpPr>
        <p:spPr>
          <a:xfrm>
            <a:off x="1600201" y="1941610"/>
            <a:ext cx="7210782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27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Current symptoms of a minimum duration (12 weeks) and severity determined by a standardized rating scale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A24379-1ECE-12EB-C892-C220302C7411}"/>
              </a:ext>
            </a:extLst>
          </p:cNvPr>
          <p:cNvSpPr txBox="1"/>
          <p:nvPr/>
        </p:nvSpPr>
        <p:spPr>
          <a:xfrm>
            <a:off x="1600201" y="2897790"/>
            <a:ext cx="7210782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27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Moderate or worse functional impairment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75DCFC-835E-44BE-8071-684F8C6D5463}"/>
              </a:ext>
            </a:extLst>
          </p:cNvPr>
          <p:cNvSpPr txBox="1"/>
          <p:nvPr/>
        </p:nvSpPr>
        <p:spPr>
          <a:xfrm>
            <a:off x="1600200" y="3574271"/>
            <a:ext cx="9642033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27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Prior treatment consisting of at least two different antipsychotic trials,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with each trial ≥6 weeks and at a dose equivalent to ≥600 mg/day chlorpromazine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FE81C4-C155-DF33-1FD9-3E3A25C4CF24}"/>
              </a:ext>
            </a:extLst>
          </p:cNvPr>
          <p:cNvSpPr txBox="1"/>
          <p:nvPr/>
        </p:nvSpPr>
        <p:spPr>
          <a:xfrm>
            <a:off x="1600200" y="4389252"/>
            <a:ext cx="9642033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27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Systematic monitoring of adherence and meeting of minimum adherence criteria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(≥80% of prescribed doses taken)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6548FE-17E0-4063-A794-86C6FFB01FCC}"/>
              </a:ext>
            </a:extLst>
          </p:cNvPr>
          <p:cNvSpPr txBox="1"/>
          <p:nvPr/>
        </p:nvSpPr>
        <p:spPr>
          <a:xfrm>
            <a:off x="1600200" y="5315785"/>
            <a:ext cx="9642033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27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</a:rPr>
              <a:t>Ideally, at least one prospective treatment trial</a:t>
            </a:r>
          </a:p>
        </p:txBody>
      </p:sp>
    </p:spTree>
    <p:extLst>
      <p:ext uri="{BB962C8B-B14F-4D97-AF65-F5344CB8AC3E}">
        <p14:creationId xmlns:p14="http://schemas.microsoft.com/office/powerpoint/2010/main" val="155324895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