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2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17.xml" Id="rId21" /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Id2" /><Relationship Type="http://schemas.openxmlformats.org/officeDocument/2006/relationships/notesMaster" Target="/ppt/notesMasters/notesMaster1.xml" Id="rId1" /></Relationship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E8FD2-33CB-3FCF-9602-6A1706F69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7BE4B8-6DD5-0D90-1C11-FA360CE8C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B87B97-078F-63CE-558F-29040BB35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0" lvl="0" indent="0">
              <a:buNone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Schneider-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Thoma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Hamza T,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Chalkou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K, et al. Efficacy of clozapine versus second-generation antipsychotics in people with treatment-resistant schizophrenia: a systematic review and individual patient data meta-analysis.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Lancet Psychiatry 2025; 12: 254–265. </a:t>
            </a:r>
          </a:p>
          <a:p>
            <a:pPr marL="0" lvl="0" indent="0">
              <a:buNone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Andrade C. A primer on individual participant data meta-analysis and its strengths and limitations. J Clin Psychiatry 2025; 86: 25f16001. </a:t>
            </a:r>
          </a:p>
          <a:p>
            <a:pPr marL="0" lvl="0" indent="0">
              <a:buNone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Masuda T, Misawa F, Takase M, et al. Association with hospitalization and all-cause discontinuation among patients with schizophrenia on clozapine vs other oral second-generation antipsychotics: a systematic review and meta-analysis of cohort studies. JAMA Psychiatry 2019; 76: 1052</a:t>
            </a:r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1062. </a:t>
            </a:r>
          </a:p>
          <a:p>
            <a:pPr lvl="0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Taipale H, Tanskanen A, Howes O,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 Comparative effectiveness of antipsychotic treatment strategies for relapse prevention in first-episode schizophrenia in Finland: a population-based cohort study.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Lancet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Psychiatry 2025; 12: 122</a:t>
            </a:r>
            <a:r>
              <a:rPr lang="en-GB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130.</a:t>
            </a:r>
          </a:p>
          <a:p>
            <a:pPr lvl="0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Solmi M, Croatto G,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 Mortality in people with schizophrenia: a systematic review and meta-analysis of relative risk and aggravating or attenuating factors. World Psychiatry 2022; 21: 248–271. </a:t>
            </a:r>
          </a:p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6CCD7-10C7-69A4-316E-BA99D8081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240773"/>
      </p:ext>
    </p:extLst>
  </p:cSld>
  <p:clrMapOvr>
    <a:masterClrMapping/>
  </p:clrMapOvr>
</p:note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6298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7.xml.rels>&#65279;<?xml version="1.0" encoding="utf-8"?><Relationships xmlns="http://schemas.openxmlformats.org/package/2006/relationships"><Relationship Type="http://schemas.openxmlformats.org/officeDocument/2006/relationships/notesSlide" Target="/ppt/notesSlides/notesSlide17.xml" Id="rId2" /><Relationship Type="http://schemas.openxmlformats.org/officeDocument/2006/relationships/slideLayout" Target="/ppt/slideLayouts/slideLayout5.xml" Id="rId1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31972-C91C-8D51-4DA2-A711A191C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D1F2A0-EA62-F97F-2E90-6E681AA1EC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7D919E-F57C-AC28-9384-47D1FD5FE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191751" cy="332399"/>
          </a:xfrm>
        </p:spPr>
        <p:txBody>
          <a:bodyPr anchor="t"/>
          <a:lstStyle/>
          <a:p>
            <a:r>
              <a:rPr lang="en-US" noProof="0" dirty="0"/>
              <a:t>Clozapine for treatment-resistant schizophrenia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F90A7-FA4C-4065-21D6-87D4DC3AB7D5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5652820" cy="441521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Clozapine is considered </a:t>
            </a:r>
            <a:r>
              <a:rPr lang="en-US" b="1" noProof="0" dirty="0"/>
              <a:t>the gold standard </a:t>
            </a:r>
            <a:r>
              <a:rPr lang="en-US" noProof="0" dirty="0"/>
              <a:t>for </a:t>
            </a:r>
            <a:br>
              <a:rPr lang="en-US" noProof="0" dirty="0"/>
            </a:br>
            <a:r>
              <a:rPr lang="en-US" noProof="0" dirty="0"/>
              <a:t>treatment-resistant schizophrenia, although the evidence from randomized controlled trials is equivocal</a:t>
            </a:r>
            <a:r>
              <a:rPr lang="en-US" baseline="30000" noProof="0" dirty="0"/>
              <a:t>1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b="1" noProof="0" dirty="0"/>
              <a:t>In a systematic review and IPD-MA</a:t>
            </a:r>
            <a:r>
              <a:rPr lang="en-US" noProof="0" dirty="0"/>
              <a:t>, which included </a:t>
            </a:r>
            <a:br>
              <a:rPr lang="en-US" noProof="0" dirty="0"/>
            </a:br>
            <a:r>
              <a:rPr lang="en-US" noProof="0" dirty="0"/>
              <a:t>12 studies and 1,052 participants with treatment-resistant schizophrenia, </a:t>
            </a:r>
            <a:r>
              <a:rPr lang="en-US" b="1" noProof="0" dirty="0"/>
              <a:t>the superiority of clozapine over second-generation antipsychotics could not be determined</a:t>
            </a:r>
            <a:r>
              <a:rPr lang="en-US" baseline="30000" noProof="0" dirty="0"/>
              <a:t>1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However, various limitations of the IPD-MA approach should be considered when interpreting this finding:</a:t>
            </a:r>
            <a:r>
              <a:rPr lang="en-US" baseline="30000" noProof="0" dirty="0"/>
              <a:t>2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Incomplete access to individual patient data and associated biases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Administrative challenges in corresponding with the source study authors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Poor quality of the raw data can impact the IDP-MA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noProof="0" dirty="0"/>
              <a:t>Loss of randomization benefits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0268DA-56F7-9247-A905-B977CC7711D2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382693" y="1416786"/>
            <a:ext cx="5263207" cy="4626828"/>
          </a:xfrm>
        </p:spPr>
        <p:txBody>
          <a:bodyPr lIns="216000" tIns="0" rIns="216000" bIns="0" anchor="ctr"/>
          <a:lstStyle/>
          <a:p>
            <a:pPr marL="0" indent="0">
              <a:spcBef>
                <a:spcPts val="600"/>
              </a:spcBef>
              <a:buNone/>
            </a:pPr>
            <a:r>
              <a:rPr lang="en-US" b="1" noProof="0" dirty="0"/>
              <a:t>Real-world evidence suggests that clozapine is an effective treatment for schizophrenia</a:t>
            </a:r>
            <a:r>
              <a:rPr lang="en-US" noProof="0" dirty="0"/>
              <a:t>, though some evidence is from studies that included </a:t>
            </a:r>
            <a:br>
              <a:rPr lang="en-US" noProof="0" dirty="0"/>
            </a:br>
            <a:r>
              <a:rPr lang="en-US" noProof="0" dirty="0"/>
              <a:t>first-episode patients, rather than those with treatment-resistant schizophrenia: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A meta-analysis of real-word studies found that clozapine was significantly associated with a </a:t>
            </a:r>
            <a:r>
              <a:rPr lang="en-US" sz="1400" b="1" noProof="0" dirty="0"/>
              <a:t>lower risk of hospitalization and all-cause discontinuation </a:t>
            </a:r>
            <a:r>
              <a:rPr lang="en-US" sz="1400" noProof="0" dirty="0"/>
              <a:t>than other second-generation antipsychotics in people with schizophrenia; however, only 22% of studies included people with treatment-resistance or sub-optimal response</a:t>
            </a:r>
            <a:r>
              <a:rPr lang="en-US" sz="1400" baseline="30000" noProof="0" dirty="0"/>
              <a:t>3</a:t>
            </a:r>
          </a:p>
          <a:p>
            <a:pPr>
              <a:spcBef>
                <a:spcPts val="600"/>
              </a:spcBef>
            </a:pPr>
            <a:r>
              <a:rPr lang="en-US" sz="1400" noProof="0" dirty="0"/>
              <a:t>Real-world evidence from a nationwide registry study from Finland consistently found that </a:t>
            </a:r>
            <a:r>
              <a:rPr lang="en-US" sz="1400" b="1" noProof="0" dirty="0"/>
              <a:t>clozapine was more effective in preventing relapse than other antipsychotic drugs</a:t>
            </a:r>
            <a:r>
              <a:rPr lang="en-US" sz="1400" baseline="30000" noProof="0" dirty="0"/>
              <a:t>4</a:t>
            </a:r>
          </a:p>
          <a:p>
            <a:pPr marL="180000" lvl="1"/>
            <a:r>
              <a:rPr lang="en-US" noProof="0" dirty="0"/>
              <a:t>A meta-analysis of cohort studies found that treatment with </a:t>
            </a:r>
            <a:r>
              <a:rPr lang="en-US" b="1" noProof="0" dirty="0"/>
              <a:t>clozapine was associated with a reduction in risk of all-cause mortality and suicide mortality</a:t>
            </a:r>
            <a:r>
              <a:rPr lang="en-US" baseline="30000" noProof="0" dirty="0"/>
              <a:t>5</a:t>
            </a:r>
            <a:endParaRPr lang="en-US" sz="1400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13AE38-7149-A93D-592B-D62940244BD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IPD-MA=individual patient data meta-analysis</a:t>
            </a:r>
          </a:p>
          <a:p>
            <a:r>
              <a:rPr lang="en-US" noProof="0" dirty="0"/>
              <a:t>1. Schneider-Thomas et al. Lancet Psychiatry 2025;12:254–265; 2. Andrade. J Clin Psychiatry 2025;86:25f16001; 3. Masuda et al. JAMA Psychiatry 2019;76:1052–1062; </a:t>
            </a:r>
            <a:br>
              <a:rPr lang="en-US" noProof="0" dirty="0"/>
            </a:br>
            <a:r>
              <a:rPr lang="en-US" noProof="0" dirty="0"/>
              <a:t>4. Taipale et al. Lancet Psychiatry 2025;12:122–130; 5. Correll et al. World Psychiatry 2022;21:248–271</a:t>
            </a:r>
          </a:p>
        </p:txBody>
      </p:sp>
    </p:spTree>
    <p:extLst>
      <p:ext uri="{BB962C8B-B14F-4D97-AF65-F5344CB8AC3E}">
        <p14:creationId xmlns:p14="http://schemas.microsoft.com/office/powerpoint/2010/main" val="164963031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