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2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slide" Target="/ppt/slides/slide19.xml" Id="rId23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Id2" /><Relationship Type="http://schemas.openxmlformats.org/officeDocument/2006/relationships/notesMaster" Target="/ppt/notesMasters/notesMaster1.xml" Id="rId1" /></Relationship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D6197-F96B-4D67-B800-4F478AEF4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2F6C43-49ED-A29E-DE72-2DA7BE26B5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50938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348885-EAB7-872F-EFCA-B7A7983BA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American Psychiatric Association. The American Psychiatric Association Practice Guideline for the Treatment of Patients with Schizophrenia. Third Edition. American Psychiatric Association Publishing; 2020.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Wei Y, Lorenz C, Siafis S, et al. Non-invasive brain stimulation augmentation therapy for treatment-resistant schizophrenia: a systematic review and network meta-analysis. EClinicalMedicine 2025; 89: 103583. </a:t>
            </a:r>
          </a:p>
          <a:p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Mutz J. Brain stimulation treatment for bipolar disorder. Bipolar </a:t>
            </a:r>
            <a:r>
              <a:rPr lang="en-GB" sz="1000" b="0" i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Disord</a:t>
            </a:r>
            <a:r>
              <a:rPr lang="en-GB" sz="1000" b="0" i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2023; 25: 9–24.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DEEA8-EC9A-C214-B04F-E4F306D21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773653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9.xml.rels>&#65279;<?xml version="1.0" encoding="utf-8"?><Relationships xmlns="http://schemas.openxmlformats.org/package/2006/relationships"><Relationship Type="http://schemas.openxmlformats.org/officeDocument/2006/relationships/image" Target="/ppt/media/image37.png" Id="rId3" /><Relationship Type="http://schemas.openxmlformats.org/officeDocument/2006/relationships/notesSlide" Target="/ppt/notesSlides/notesSlide19.xml" Id="rId2" /><Relationship Type="http://schemas.openxmlformats.org/officeDocument/2006/relationships/slideLayout" Target="/ppt/slideLayouts/slideLayout6.xml" Id="rId1" /><Relationship Type="http://schemas.openxmlformats.org/officeDocument/2006/relationships/image" Target="/ppt/media/image38.png" Id="rId4" /></Relationships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7117D-0914-A834-5CB6-3C259B244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6DA45A9-2435-114E-0373-ECB5CA559E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3" r="65507" b="1021"/>
          <a:stretch>
            <a:fillRect/>
          </a:stretch>
        </p:blipFill>
        <p:spPr>
          <a:xfrm>
            <a:off x="6552326" y="4126263"/>
            <a:ext cx="1243278" cy="1614703"/>
          </a:xfrm>
          <a:custGeom>
            <a:avLst/>
            <a:gdLst>
              <a:gd name="csX0" fmla="*/ 0 w 1347055"/>
              <a:gd name="csY0" fmla="*/ 0 h 1767606"/>
              <a:gd name="csX1" fmla="*/ 1347055 w 1347055"/>
              <a:gd name="csY1" fmla="*/ 0 h 1767606"/>
              <a:gd name="csX2" fmla="*/ 1347055 w 1347055"/>
              <a:gd name="csY2" fmla="*/ 924669 h 1767606"/>
              <a:gd name="csX3" fmla="*/ 1335854 w 1347055"/>
              <a:gd name="csY3" fmla="*/ 924669 h 1767606"/>
              <a:gd name="csX4" fmla="*/ 1335854 w 1347055"/>
              <a:gd name="csY4" fmla="*/ 1767606 h 1767606"/>
              <a:gd name="csX5" fmla="*/ 0 w 1347055"/>
              <a:gd name="csY5" fmla="*/ 1767606 h 17676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347055" h="1767606">
                <a:moveTo>
                  <a:pt x="0" y="0"/>
                </a:moveTo>
                <a:lnTo>
                  <a:pt x="1347055" y="0"/>
                </a:lnTo>
                <a:lnTo>
                  <a:pt x="1347055" y="924669"/>
                </a:lnTo>
                <a:lnTo>
                  <a:pt x="1335854" y="924669"/>
                </a:lnTo>
                <a:lnTo>
                  <a:pt x="1335854" y="1767606"/>
                </a:lnTo>
                <a:lnTo>
                  <a:pt x="0" y="1767606"/>
                </a:lnTo>
                <a:close/>
              </a:path>
            </a:pathLst>
          </a:cu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264243-6221-6EFB-E350-CB4A1A232D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A4A425-5F39-6F66-FCC2-65E0F2DEE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382251" cy="436070"/>
          </a:xfrm>
        </p:spPr>
        <p:txBody>
          <a:bodyPr anchor="t"/>
          <a:lstStyle/>
          <a:p>
            <a:r>
              <a:rPr lang="en-US" sz="2000" noProof="0" dirty="0"/>
              <a:t>Non-pharmacological treatment for psychosis and treatment-resistant schizophrenia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29079-EB2A-09D0-0F6B-A7ADBD228DCD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5827773" y="1416785"/>
            <a:ext cx="5926077" cy="3590080"/>
          </a:xfrm>
          <a:noFill/>
        </p:spPr>
        <p:txBody>
          <a:bodyPr tIns="36000"/>
          <a:lstStyle/>
          <a:p>
            <a:pPr marL="0" lvl="0" indent="0">
              <a:spcBef>
                <a:spcPts val="600"/>
              </a:spcBef>
              <a:buNone/>
            </a:pPr>
            <a:r>
              <a:rPr lang="en-US" sz="1800" b="1" noProof="0" dirty="0"/>
              <a:t>Non-invasive brain stimulation</a:t>
            </a:r>
            <a:r>
              <a:rPr lang="en-US" sz="1800" b="1" baseline="30000" noProof="0" dirty="0"/>
              <a:t>2</a:t>
            </a:r>
          </a:p>
          <a:p>
            <a:pPr>
              <a:spcBef>
                <a:spcPts val="600"/>
              </a:spcBef>
            </a:pPr>
            <a:r>
              <a:rPr lang="en-US" noProof="0" dirty="0"/>
              <a:t>A meta-analysis suggests that </a:t>
            </a:r>
            <a:r>
              <a:rPr lang="en-US" noProof="0" dirty="0" err="1"/>
              <a:t>rTMS</a:t>
            </a:r>
            <a:r>
              <a:rPr lang="en-US" noProof="0" dirty="0"/>
              <a:t> may alleviate overall symptoms of treatment-resistant schizophrenia, with a small effect size</a:t>
            </a:r>
          </a:p>
          <a:p>
            <a:pPr lvl="0">
              <a:spcBef>
                <a:spcPts val="600"/>
              </a:spcBef>
            </a:pPr>
            <a:r>
              <a:rPr lang="en-US" noProof="0" dirty="0"/>
              <a:t>Guidelines recommend ECT as a</a:t>
            </a:r>
            <a:r>
              <a:rPr lang="en-US" noProof="0" dirty="0">
                <a:solidFill>
                  <a:schemeClr val="tx1"/>
                </a:solidFill>
              </a:rPr>
              <a:t>n</a:t>
            </a:r>
            <a:r>
              <a:rPr lang="en-US" noProof="0" dirty="0"/>
              <a:t> adjunct to standard treatment for treatment-resistant schizophrenia, although there is no clear superiority over sham controls </a:t>
            </a:r>
          </a:p>
          <a:p>
            <a:pPr marL="180000" lvl="1" indent="0" algn="ctr">
              <a:spcBef>
                <a:spcPts val="1800"/>
              </a:spcBef>
              <a:buNone/>
            </a:pPr>
            <a:r>
              <a:rPr lang="en-US" sz="1600" b="1" noProof="0" dirty="0" err="1"/>
              <a:t>rTMS</a:t>
            </a:r>
            <a:r>
              <a:rPr lang="en-US" sz="1600" b="1" noProof="0" dirty="0"/>
              <a:t> therapy</a:t>
            </a:r>
            <a:r>
              <a:rPr lang="en-US" sz="1600" b="1" baseline="30000" noProof="0" dirty="0"/>
              <a:t>3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E130B6-88E0-1D08-90AA-87D1164FE55A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099927" cy="4415215"/>
          </a:xfrm>
          <a:solidFill>
            <a:schemeClr val="accent4">
              <a:lumMod val="40000"/>
              <a:lumOff val="60000"/>
            </a:schemeClr>
          </a:solidFill>
        </p:spPr>
        <p:txBody>
          <a:bodyPr tIns="180000"/>
          <a:lstStyle/>
          <a:p>
            <a:pPr marL="0" indent="0">
              <a:spcBef>
                <a:spcPts val="1200"/>
              </a:spcBef>
              <a:buNone/>
            </a:pPr>
            <a:r>
              <a:rPr lang="en-US" sz="1800" b="1" noProof="0" dirty="0"/>
              <a:t>Cognitive </a:t>
            </a:r>
            <a:r>
              <a:rPr lang="en-US" sz="1800" b="1" noProof="0" dirty="0" err="1"/>
              <a:t>behavioural</a:t>
            </a:r>
            <a:r>
              <a:rPr lang="en-US" sz="1800" b="1" noProof="0" dirty="0"/>
              <a:t> therapy for psychosis (</a:t>
            </a:r>
            <a:r>
              <a:rPr lang="en-US" sz="1800" b="1" noProof="0" dirty="0" err="1"/>
              <a:t>CBTp</a:t>
            </a:r>
            <a:r>
              <a:rPr lang="en-US" sz="1800" b="1" noProof="0" dirty="0"/>
              <a:t>)</a:t>
            </a:r>
            <a:r>
              <a:rPr lang="en-US" sz="1800" b="1" baseline="30000" noProof="0" dirty="0"/>
              <a:t>1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Guidelines such the American Psychiatric Association </a:t>
            </a:r>
            <a:r>
              <a:rPr lang="en-US" b="1" noProof="0" dirty="0"/>
              <a:t>recommend </a:t>
            </a:r>
            <a:r>
              <a:rPr lang="en-US" b="1" noProof="0" dirty="0" err="1"/>
              <a:t>CBTp</a:t>
            </a:r>
            <a:r>
              <a:rPr lang="en-US" b="1" noProof="0" dirty="0"/>
              <a:t> for all people with schizophrenia </a:t>
            </a:r>
            <a:r>
              <a:rPr lang="en-US" noProof="0" dirty="0"/>
              <a:t>(</a:t>
            </a:r>
            <a:r>
              <a:rPr lang="en-US" noProof="0" dirty="0">
                <a:solidFill>
                  <a:schemeClr val="tx1"/>
                </a:solidFill>
              </a:rPr>
              <a:t>including </a:t>
            </a:r>
            <a:r>
              <a:rPr lang="en-US" noProof="0" dirty="0"/>
              <a:t>those with treatment-resistant schizophrenia), and suggest that </a:t>
            </a:r>
            <a:r>
              <a:rPr lang="en-US" b="1" noProof="0" dirty="0"/>
              <a:t>engaging family members and persons of support may be helpful</a:t>
            </a:r>
          </a:p>
          <a:p>
            <a:r>
              <a:rPr lang="en-US" noProof="0" dirty="0" err="1"/>
              <a:t>CBTp</a:t>
            </a:r>
            <a:r>
              <a:rPr lang="en-US" noProof="0" dirty="0"/>
              <a:t> can be initiated during any phase of illness and in any treatment setting, including inpatient settings</a:t>
            </a:r>
            <a:endParaRPr lang="en-US" baseline="30000" noProof="0" dirty="0"/>
          </a:p>
          <a:p>
            <a:pPr marL="0" indent="0">
              <a:buNone/>
            </a:pPr>
            <a:endParaRPr lang="en-US" baseline="30000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39D91F-E4B3-22BE-77DF-2AFD0CAD0B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102000"/>
            <a:ext cx="9862683" cy="619200"/>
          </a:xfrm>
        </p:spPr>
        <p:txBody>
          <a:bodyPr/>
          <a:lstStyle/>
          <a:p>
            <a:r>
              <a:rPr lang="en-US" noProof="0" dirty="0" err="1"/>
              <a:t>CBTp</a:t>
            </a:r>
            <a:r>
              <a:rPr lang="en-US" noProof="0" dirty="0"/>
              <a:t>=cognitive </a:t>
            </a:r>
            <a:r>
              <a:rPr lang="en-US" noProof="0" dirty="0" err="1"/>
              <a:t>behavioural</a:t>
            </a:r>
            <a:r>
              <a:rPr lang="en-US" noProof="0" dirty="0"/>
              <a:t> therapy for psychosis; ECT=electroconvulsive therapy; </a:t>
            </a:r>
            <a:r>
              <a:rPr lang="en-US" noProof="0" dirty="0" err="1"/>
              <a:t>rTMS</a:t>
            </a:r>
            <a:r>
              <a:rPr lang="en-US" noProof="0" dirty="0"/>
              <a:t>=repetitive transcranial magnetic stimulation</a:t>
            </a:r>
          </a:p>
          <a:p>
            <a:r>
              <a:rPr lang="en-US" noProof="0" dirty="0"/>
              <a:t>1. American Psychiatric Association. The American Psychiatric Association Practice Guideline for the Treatment of Patients with Schizophrenia 2020; </a:t>
            </a:r>
            <a:br>
              <a:rPr lang="en-US" noProof="0" dirty="0"/>
            </a:br>
            <a:r>
              <a:rPr lang="en-US" noProof="0" dirty="0"/>
              <a:t>2. Wei et al. </a:t>
            </a:r>
            <a:r>
              <a:rPr lang="en-US" noProof="0" dirty="0" err="1"/>
              <a:t>EClinicalMedicine</a:t>
            </a:r>
            <a:r>
              <a:rPr lang="en-US" noProof="0" dirty="0"/>
              <a:t> 2025;89:103583; 3. Mutz. Bipolar </a:t>
            </a:r>
            <a:r>
              <a:rPr lang="en-US" noProof="0" dirty="0" err="1"/>
              <a:t>Disord</a:t>
            </a:r>
            <a:r>
              <a:rPr lang="en-US" noProof="0" dirty="0"/>
              <a:t> 2023;25:9–24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46CB77-C4EC-6754-AFAD-E789EC8118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538" b="43126"/>
          <a:stretch>
            <a:fillRect/>
          </a:stretch>
        </p:blipFill>
        <p:spPr>
          <a:xfrm>
            <a:off x="7982494" y="4306991"/>
            <a:ext cx="2991710" cy="1175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CF95E6-A690-FEAD-EFEE-BF9E3B6C2F41}"/>
              </a:ext>
            </a:extLst>
          </p:cNvPr>
          <p:cNvSpPr txBox="1"/>
          <p:nvPr/>
        </p:nvSpPr>
        <p:spPr>
          <a:xfrm>
            <a:off x="6079191" y="5733151"/>
            <a:ext cx="567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noProof="0" dirty="0"/>
              <a:t>This work is adapted from ‘Brain stimulation treatment for bipolar disorder' by Mutz, used under CC-BY-4.0. This work is licensed under Creative Commons license CC-BY-SA by The Lundbeck Foundation.</a:t>
            </a:r>
          </a:p>
        </p:txBody>
      </p:sp>
    </p:spTree>
    <p:extLst>
      <p:ext uri="{BB962C8B-B14F-4D97-AF65-F5344CB8AC3E}">
        <p14:creationId xmlns:p14="http://schemas.microsoft.com/office/powerpoint/2010/main" val="407939933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