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5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2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openxmlformats.org/officeDocument/2006/relationships/slide" Target="/ppt/slides/slide21.xml" Id="rId25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Id2" /><Relationship Type="http://schemas.openxmlformats.org/officeDocument/2006/relationships/notesMaster" Target="/ppt/notesMasters/notesMaster1.xml" Id="rId1" /></Relationship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1078C-5C08-DA52-550B-ED084CF50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11B6EF-AE00-D604-5EF8-1E6CA1C47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05067F-87E5-41B6-76C7-95A748AD53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lvl="0" indent="0">
              <a:buNone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Buchanan RW. Persistent negative symptoms in schizophrenia: an overview. Schizophr Bull 2007; 33: 1013–1022. </a:t>
            </a:r>
          </a:p>
          <a:p>
            <a:pPr lvl="0" indent="0">
              <a:buNone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Correll CU &amp; Schooler NR. Negative symptoms in schizophrenia: a review and clinical guide for recognition, assessment, and treatment.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Neuropsychiatr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Dis Treat 2020; 16: 519–534. </a:t>
            </a:r>
          </a:p>
          <a:p>
            <a:pPr lvl="0" indent="0">
              <a:buNone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60B9F-A6D2-E108-CDF1-A966DE2DCF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10550"/>
      </p:ext>
    </p:extLst>
  </p:cSld>
  <p:clrMapOvr>
    <a:masterClrMapping/>
  </p:clrMapOvr>
</p:note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62986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1.xml.rels>&#65279;<?xml version="1.0" encoding="utf-8"?><Relationships xmlns="http://schemas.openxmlformats.org/package/2006/relationships"><Relationship Type="http://schemas.openxmlformats.org/officeDocument/2006/relationships/notesSlide" Target="/ppt/notesSlides/notesSlide21.xml" Id="rId2" /><Relationship Type="http://schemas.openxmlformats.org/officeDocument/2006/relationships/slideLayout" Target="/ppt/slideLayouts/slideLayout5.xml" Id="rId1" /></Relationships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2EA46-1AEE-B592-6F1F-E6867BCAF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C8F6B71-BB42-51AF-3DDE-16900930014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519168" y="1416786"/>
            <a:ext cx="3576581" cy="4415214"/>
          </a:xfrm>
        </p:spPr>
        <p:txBody>
          <a:bodyPr tIns="180000"/>
          <a:lstStyle/>
          <a:p>
            <a:r>
              <a:rPr lang="en-US" noProof="0" dirty="0"/>
              <a:t>Negative symptoms are divided into subgroups: </a:t>
            </a:r>
            <a:r>
              <a:rPr lang="en-US" b="1" noProof="0" dirty="0"/>
              <a:t>primary negative symptoms </a:t>
            </a:r>
            <a:r>
              <a:rPr lang="en-US" noProof="0" dirty="0"/>
              <a:t>and </a:t>
            </a:r>
            <a:r>
              <a:rPr lang="en-US" b="1" noProof="0" dirty="0"/>
              <a:t>secondary negative symptoms</a:t>
            </a:r>
            <a:r>
              <a:rPr lang="en-US" baseline="30000" noProof="0" dirty="0"/>
              <a:t>1</a:t>
            </a:r>
          </a:p>
          <a:p>
            <a:r>
              <a:rPr lang="en-US" noProof="0" dirty="0"/>
              <a:t>Management options for negative symptoms include:</a:t>
            </a:r>
            <a:r>
              <a:rPr lang="en-US" baseline="30000" noProof="0" dirty="0"/>
              <a:t>2</a:t>
            </a:r>
          </a:p>
          <a:p>
            <a:pPr lvl="1"/>
            <a:r>
              <a:rPr lang="en-US" noProof="0" dirty="0"/>
              <a:t>Dose reduction</a:t>
            </a:r>
          </a:p>
          <a:p>
            <a:pPr lvl="1"/>
            <a:r>
              <a:rPr lang="en-US" noProof="0" dirty="0"/>
              <a:t>Switching antipsychotics</a:t>
            </a:r>
            <a:br>
              <a:rPr lang="en-US" noProof="0" dirty="0"/>
            </a:br>
            <a:r>
              <a:rPr lang="en-US" noProof="0" dirty="0"/>
              <a:t>(avoid first-generation antipsychotics that produce EPS)</a:t>
            </a:r>
          </a:p>
          <a:p>
            <a:pPr lvl="1"/>
            <a:r>
              <a:rPr lang="en-US" noProof="0" dirty="0">
                <a:solidFill>
                  <a:schemeClr val="tx1"/>
                </a:solidFill>
              </a:rPr>
              <a:t>Treating persistent depressive symptoms</a:t>
            </a:r>
          </a:p>
          <a:p>
            <a:pPr marL="180000" lvl="1" indent="0">
              <a:buNone/>
            </a:pPr>
            <a:endParaRPr lang="en-US" baseline="30000" noProof="0" dirty="0"/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846E951C-6901-BC7B-FE12-C48C19405C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921067"/>
              </p:ext>
            </p:extLst>
          </p:nvPr>
        </p:nvGraphicFramePr>
        <p:xfrm>
          <a:off x="4381500" y="1944780"/>
          <a:ext cx="7226116" cy="3888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84860">
                  <a:extLst>
                    <a:ext uri="{9D8B030D-6E8A-4147-A177-3AD203B41FA5}">
                      <a16:colId xmlns:a16="http://schemas.microsoft.com/office/drawing/2014/main" val="4195150054"/>
                    </a:ext>
                  </a:extLst>
                </a:gridCol>
                <a:gridCol w="2834715">
                  <a:extLst>
                    <a:ext uri="{9D8B030D-6E8A-4147-A177-3AD203B41FA5}">
                      <a16:colId xmlns:a16="http://schemas.microsoft.com/office/drawing/2014/main" val="3344701763"/>
                    </a:ext>
                  </a:extLst>
                </a:gridCol>
                <a:gridCol w="3006541">
                  <a:extLst>
                    <a:ext uri="{9D8B030D-6E8A-4147-A177-3AD203B41FA5}">
                      <a16:colId xmlns:a16="http://schemas.microsoft.com/office/drawing/2014/main" val="83420354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endParaRPr lang="en-US" sz="1400" baseline="0" noProof="0" dirty="0">
                        <a:latin typeface="+mn-lt"/>
                      </a:endParaRP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75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+mn-lt"/>
                        </a:rPr>
                        <a:t>Primary negative symptoms 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75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latin typeface="+mn-lt"/>
                        </a:rPr>
                        <a:t>Secondary negative symptoms 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7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587606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r>
                        <a:rPr lang="en-US" sz="13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Definition</a:t>
                      </a:r>
                      <a:r>
                        <a:rPr lang="en-US" sz="1300" b="1" baseline="30000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1,2</a:t>
                      </a:r>
                    </a:p>
                  </a:txBody>
                  <a:tcPr marT="360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>
                          <a:latin typeface="+mn-lt"/>
                        </a:rPr>
                        <a:t>Referred to as </a:t>
                      </a:r>
                      <a:r>
                        <a:rPr lang="en-US" sz="13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enduring negative symptoms or deficit symptoms</a:t>
                      </a:r>
                      <a:r>
                        <a:rPr lang="en-US" sz="1300" noProof="0" dirty="0">
                          <a:latin typeface="+mn-lt"/>
                        </a:rPr>
                        <a:t>, and are intrinsic to schizophrenia</a:t>
                      </a:r>
                      <a:endParaRPr lang="en-US" sz="1300" baseline="30000" noProof="0" dirty="0">
                        <a:latin typeface="+mn-lt"/>
                      </a:endParaRPr>
                    </a:p>
                  </a:txBody>
                  <a:tcPr marT="360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Potentially caused by positive </a:t>
                      </a:r>
                      <a:r>
                        <a:rPr lang="en-US" sz="1300" b="1" noProof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symptoms,</a:t>
                      </a:r>
                      <a:r>
                        <a:rPr lang="en-US" sz="1300" b="1" baseline="30000" noProof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a</a:t>
                      </a:r>
                      <a:r>
                        <a:rPr lang="en-US" sz="13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 affective symptoms, medication side effects, </a:t>
                      </a:r>
                      <a:r>
                        <a:rPr lang="en-US" sz="1300" b="0" noProof="0" dirty="0">
                          <a:latin typeface="+mn-lt"/>
                        </a:rPr>
                        <a:t>environmental deprivation, </a:t>
                      </a:r>
                      <a:r>
                        <a:rPr lang="en-US" sz="1300" noProof="0" dirty="0">
                          <a:latin typeface="+mn-lt"/>
                        </a:rPr>
                        <a:t>or other treatment- and illness-related factors</a:t>
                      </a:r>
                    </a:p>
                  </a:txBody>
                  <a:tcPr marT="360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046825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r>
                        <a:rPr lang="en-US" sz="13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Presentation</a:t>
                      </a:r>
                      <a:r>
                        <a:rPr lang="en-US" sz="1300" b="1" baseline="30000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>
                          <a:latin typeface="+mn-lt"/>
                        </a:rPr>
                        <a:t>Enduring symptoms are present during episodes of positive symptom exacerbation, and </a:t>
                      </a:r>
                      <a:r>
                        <a:rPr lang="en-US" sz="13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observable irrespective of medication status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>
                          <a:latin typeface="+mn-lt"/>
                        </a:rPr>
                        <a:t>Greater fluctuations, lack of persistence, and temporal association with possible underlying causes such as depression or EPS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499716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r>
                        <a:rPr lang="en-US" sz="1300" b="1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Treatment</a:t>
                      </a:r>
                      <a:r>
                        <a:rPr lang="en-US" sz="1300" b="1" baseline="30000" noProof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</a:rPr>
                        <a:t>1,2</a:t>
                      </a:r>
                      <a:endParaRPr lang="en-US" sz="1300" b="1" noProof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>
                          <a:latin typeface="+mn-lt"/>
                        </a:rPr>
                        <a:t>May require different treatment options due to pathophysiological mechanisms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>
                          <a:latin typeface="+mn-lt"/>
                        </a:rPr>
                        <a:t>Usually responsive to treatment;</a:t>
                      </a:r>
                    </a:p>
                    <a:p>
                      <a:pPr algn="ctr"/>
                      <a:r>
                        <a:rPr lang="en-US" sz="1300" noProof="0" dirty="0">
                          <a:latin typeface="+mn-lt"/>
                        </a:rPr>
                        <a:t>may improve as a result of improvement in other symptom domains</a:t>
                      </a:r>
                    </a:p>
                  </a:txBody>
                  <a:tcPr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480052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3642D-2E58-2FCA-C6ED-6F4AD4E2B90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4866E4-FDC3-B3D7-CC54-A7273E242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0081359" cy="332399"/>
          </a:xfrm>
        </p:spPr>
        <p:txBody>
          <a:bodyPr anchor="t"/>
          <a:lstStyle/>
          <a:p>
            <a:r>
              <a:rPr lang="en-US" noProof="0" dirty="0"/>
              <a:t>The distinction between primary and secondary negative symptoms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6E74A2-4540-DD88-5375-1F71751538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baseline="30000" noProof="0" dirty="0" err="1"/>
              <a:t>a</a:t>
            </a:r>
            <a:r>
              <a:rPr lang="en-US" noProof="0" dirty="0" err="1"/>
              <a:t>Positive</a:t>
            </a:r>
            <a:r>
              <a:rPr lang="en-US" noProof="0" dirty="0"/>
              <a:t> symptoms such as hallucinations and delusions may lead to social withdraw</a:t>
            </a:r>
            <a:r>
              <a:rPr lang="en-US" baseline="30000" noProof="0" dirty="0"/>
              <a:t>2</a:t>
            </a:r>
          </a:p>
          <a:p>
            <a:r>
              <a:rPr lang="en-US" noProof="0" dirty="0"/>
              <a:t>EPS=extrapyramidal side effects</a:t>
            </a:r>
          </a:p>
          <a:p>
            <a:r>
              <a:rPr lang="en-US" noProof="0" dirty="0"/>
              <a:t>1. Buchanan. </a:t>
            </a:r>
            <a:r>
              <a:rPr lang="en-US" noProof="0" dirty="0" err="1"/>
              <a:t>Schizophr</a:t>
            </a:r>
            <a:r>
              <a:rPr lang="en-US" noProof="0" dirty="0"/>
              <a:t> Bull 2007;33:1013–1022; 2. Correll &amp; Schooler. </a:t>
            </a:r>
            <a:r>
              <a:rPr lang="en-US" noProof="0" dirty="0" err="1"/>
              <a:t>Neuropsychiatr</a:t>
            </a:r>
            <a:r>
              <a:rPr lang="en-US" noProof="0" dirty="0"/>
              <a:t> Dis Treat 2020;16:519–534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9E8C75-24BA-7834-92D8-64269B4C1CDD}"/>
              </a:ext>
            </a:extLst>
          </p:cNvPr>
          <p:cNvSpPr txBox="1"/>
          <p:nvPr/>
        </p:nvSpPr>
        <p:spPr>
          <a:xfrm>
            <a:off x="4381498" y="1416786"/>
            <a:ext cx="7226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B9CBB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comparison of primary and secondary negative symptoms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7B9CBB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1,2</a:t>
            </a:r>
          </a:p>
        </p:txBody>
      </p:sp>
    </p:spTree>
    <p:extLst>
      <p:ext uri="{BB962C8B-B14F-4D97-AF65-F5344CB8AC3E}">
        <p14:creationId xmlns:p14="http://schemas.microsoft.com/office/powerpoint/2010/main" val="165151075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