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2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22.xml" Id="rId26" /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Id2" /><Relationship Type="http://schemas.openxmlformats.org/officeDocument/2006/relationships/notesMaster" Target="/ppt/notesMasters/notesMaster1.xml" Id="rId1" /></Relationship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86D06-E010-30AF-5A44-56019C41E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E3CD3B-A23A-FBEA-89A8-51BB08384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0773D0-CBC5-BE0E-524B-088181649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Marder SR,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Galderisi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D. The current conceptualization of negative symptoms in schizophrenia. World Psychiatry 2017; 16: 14–24.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Krause M, Zhu Y, Huhn M, et al. Antipsychotic drugs for patients with schizophrenia and predominant or prominent negative symptoms: a systematic review and meta-analysis.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Arch Psychiatry Clin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Neurosci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2018; 268: 625–639.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Helfer B, Samara MT, Huhn M, et al. Efficacy and safety of antidepressants added to antipsychotics for schizophrenia: a systematic review and meta-analysis. Am J Psychiatry 2016; 173: 876–886.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Galderisi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Kaiser S, Bitter I, et al. EPA guidance on treatment of negative symptoms in schizophrenia.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2021; 64: e21.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2FD9E-ADF1-13FF-F195-07ADA4509B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982961"/>
      </p:ext>
    </p:extLst>
  </p:cSld>
  <p:clrMapOvr>
    <a:masterClrMapping/>
  </p:clrMapOvr>
</p:note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94513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4.xml" Id="rId4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2.xml.rels>&#65279;<?xml version="1.0" encoding="utf-8"?><Relationships xmlns="http://schemas.openxmlformats.org/package/2006/relationships"><Relationship Type="http://schemas.openxmlformats.org/officeDocument/2006/relationships/notesSlide" Target="/ppt/notesSlides/notesSlide22.xml" Id="rId2" /><Relationship Type="http://schemas.openxmlformats.org/officeDocument/2006/relationships/slideLayout" Target="/ppt/slideLayouts/slideLayout4.xml" Id="rId1" /></Relationships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F7852-8BB0-B70D-A6E6-87FF88B5E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Diagonal Corners Rounded 42">
            <a:extLst>
              <a:ext uri="{FF2B5EF4-FFF2-40B4-BE49-F238E27FC236}">
                <a16:creationId xmlns:a16="http://schemas.microsoft.com/office/drawing/2014/main" id="{D68DA03A-017A-C223-AE01-2E2C9C376DA9}"/>
              </a:ext>
            </a:extLst>
          </p:cNvPr>
          <p:cNvSpPr/>
          <p:nvPr/>
        </p:nvSpPr>
        <p:spPr>
          <a:xfrm rot="10800000" flipH="1">
            <a:off x="5294183" y="1416783"/>
            <a:ext cx="6351718" cy="4415215"/>
          </a:xfrm>
          <a:prstGeom prst="round2DiagRect">
            <a:avLst>
              <a:gd name="adj1" fmla="val 5771"/>
              <a:gd name="adj2" fmla="val 0"/>
            </a:avLst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8245DB-1784-B1FB-DC31-96DA5D625F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5535A9-A9FC-E7A3-8023-C5E5C676F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Primary negative symptoms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3C870-F376-97FB-494C-68BFAABD95EE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511269" y="1566257"/>
            <a:ext cx="5917547" cy="4113420"/>
          </a:xfrm>
        </p:spPr>
        <p:txBody>
          <a:bodyPr anchor="ctr"/>
          <a:lstStyle/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noProof="0" dirty="0"/>
              <a:t>Pharmacological treatment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Low-dose amisulpride (50–300 mg/day) and </a:t>
            </a:r>
            <a:r>
              <a:rPr lang="en-US" noProof="0" dirty="0" err="1"/>
              <a:t>cariprazine</a:t>
            </a:r>
            <a:r>
              <a:rPr lang="en-US" noProof="0" dirty="0"/>
              <a:t> have the best evidence among antipsychotic </a:t>
            </a:r>
            <a:r>
              <a:rPr lang="en-US" noProof="0" dirty="0">
                <a:solidFill>
                  <a:schemeClr val="tx1"/>
                </a:solidFill>
              </a:rPr>
              <a:t>drugs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endParaRPr lang="en-US" baseline="30000" noProof="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Adding an antidepressant may be an efficacious adjunctive treatment</a:t>
            </a:r>
            <a:r>
              <a:rPr lang="en-US" baseline="30000" dirty="0"/>
              <a:t>3</a:t>
            </a:r>
            <a:endParaRPr lang="en-US" baseline="30000" noProof="0" dirty="0"/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noProof="0" dirty="0"/>
              <a:t>Psychotherapeutic and psychosocial treatment</a:t>
            </a:r>
            <a:r>
              <a:rPr lang="en-US" b="1" baseline="30000" dirty="0"/>
              <a:t>4</a:t>
            </a:r>
            <a:r>
              <a:rPr lang="en-US" b="1" noProof="0" dirty="0"/>
              <a:t>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A European Psychiatric Association guideline on the treatment of negative symptoms in schizophrenia recommends: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noProof="0" dirty="0"/>
              <a:t>Social skills training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noProof="0" dirty="0"/>
              <a:t>Exercise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noProof="0" dirty="0"/>
              <a:t>Rehabilitation interventions such as supported employment and cognitive remediation, particularly for those who also show cognitive impairment</a:t>
            </a:r>
            <a:endParaRPr lang="en-US" sz="1600" baseline="30000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3958E5-1BAB-C820-B5A6-46EBD381CF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8776373" cy="619200"/>
          </a:xfrm>
        </p:spPr>
        <p:txBody>
          <a:bodyPr/>
          <a:lstStyle/>
          <a:p>
            <a:r>
              <a:rPr lang="en-US" noProof="0" dirty="0"/>
              <a:t>1. Marder &amp; </a:t>
            </a:r>
            <a:r>
              <a:rPr lang="en-US" noProof="0" dirty="0" err="1"/>
              <a:t>Galderisi</a:t>
            </a:r>
            <a:r>
              <a:rPr lang="en-US" noProof="0" dirty="0"/>
              <a:t>. World Psychiatry 2017;16:14–24; 2. Krause et al. </a:t>
            </a:r>
            <a:r>
              <a:rPr lang="en-US" noProof="0" dirty="0" err="1"/>
              <a:t>Eur</a:t>
            </a:r>
            <a:r>
              <a:rPr lang="en-US" noProof="0" dirty="0"/>
              <a:t> Arch Psychiatry Clin </a:t>
            </a:r>
            <a:r>
              <a:rPr lang="en-US" noProof="0" dirty="0" err="1"/>
              <a:t>Neurosci</a:t>
            </a:r>
            <a:r>
              <a:rPr lang="en-US" noProof="0" dirty="0"/>
              <a:t> 2018;268:625–639; </a:t>
            </a:r>
            <a:br>
              <a:rPr lang="en-US" noProof="0" dirty="0"/>
            </a:br>
            <a:r>
              <a:rPr lang="en-US" dirty="0"/>
              <a:t>3</a:t>
            </a:r>
            <a:r>
              <a:rPr lang="en-US" noProof="0" dirty="0"/>
              <a:t>. Helfer et al. Am J Psychiatry 2016;173:876–886; 4. </a:t>
            </a:r>
            <a:r>
              <a:rPr lang="en-US" noProof="0" dirty="0" err="1"/>
              <a:t>Galderisi</a:t>
            </a:r>
            <a:r>
              <a:rPr lang="en-US" noProof="0" dirty="0"/>
              <a:t> et al. </a:t>
            </a:r>
            <a:r>
              <a:rPr lang="en-US" noProof="0" dirty="0" err="1"/>
              <a:t>Eur</a:t>
            </a:r>
            <a:r>
              <a:rPr lang="en-US" noProof="0" dirty="0"/>
              <a:t> Psychiatry 2021;64:e21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9E10793-8786-A8EF-7662-67FC3399E3A1}"/>
              </a:ext>
            </a:extLst>
          </p:cNvPr>
          <p:cNvGrpSpPr/>
          <p:nvPr/>
        </p:nvGrpSpPr>
        <p:grpSpPr>
          <a:xfrm>
            <a:off x="729188" y="2032203"/>
            <a:ext cx="3788779" cy="3650325"/>
            <a:chOff x="1008451" y="1985959"/>
            <a:chExt cx="4167657" cy="401535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824F78-9CD9-149F-2E51-A4175E41602C}"/>
                </a:ext>
              </a:extLst>
            </p:cNvPr>
            <p:cNvSpPr/>
            <p:nvPr/>
          </p:nvSpPr>
          <p:spPr>
            <a:xfrm>
              <a:off x="2569405" y="1985959"/>
              <a:ext cx="1080000" cy="1080000"/>
            </a:xfrm>
            <a:custGeom>
              <a:avLst/>
              <a:gdLst>
                <a:gd name="csX0" fmla="*/ 0 w 1027906"/>
                <a:gd name="csY0" fmla="*/ 513953 h 1027906"/>
                <a:gd name="csX1" fmla="*/ 513953 w 1027906"/>
                <a:gd name="csY1" fmla="*/ 0 h 1027906"/>
                <a:gd name="csX2" fmla="*/ 1027906 w 1027906"/>
                <a:gd name="csY2" fmla="*/ 513953 h 1027906"/>
                <a:gd name="csX3" fmla="*/ 513953 w 1027906"/>
                <a:gd name="csY3" fmla="*/ 1027906 h 1027906"/>
                <a:gd name="csX4" fmla="*/ 0 w 1027906"/>
                <a:gd name="csY4" fmla="*/ 513953 h 10279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7906" h="1027906">
                  <a:moveTo>
                    <a:pt x="0" y="513953"/>
                  </a:moveTo>
                  <a:cubicBezTo>
                    <a:pt x="0" y="230105"/>
                    <a:pt x="230105" y="0"/>
                    <a:pt x="513953" y="0"/>
                  </a:cubicBezTo>
                  <a:cubicBezTo>
                    <a:pt x="797801" y="0"/>
                    <a:pt x="1027906" y="230105"/>
                    <a:pt x="1027906" y="513953"/>
                  </a:cubicBezTo>
                  <a:cubicBezTo>
                    <a:pt x="1027906" y="797801"/>
                    <a:pt x="797801" y="1027906"/>
                    <a:pt x="513953" y="1027906"/>
                  </a:cubicBezTo>
                  <a:cubicBezTo>
                    <a:pt x="230105" y="1027906"/>
                    <a:pt x="0" y="797801"/>
                    <a:pt x="0" y="51395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Blunted affect 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3A35DED-5671-76D4-DA2D-014C7D89B81B}"/>
                </a:ext>
              </a:extLst>
            </p:cNvPr>
            <p:cNvSpPr/>
            <p:nvPr/>
          </p:nvSpPr>
          <p:spPr>
            <a:xfrm>
              <a:off x="4096108" y="2989123"/>
              <a:ext cx="1080000" cy="1080000"/>
            </a:xfrm>
            <a:custGeom>
              <a:avLst/>
              <a:gdLst>
                <a:gd name="csX0" fmla="*/ 0 w 1027906"/>
                <a:gd name="csY0" fmla="*/ 513953 h 1027906"/>
                <a:gd name="csX1" fmla="*/ 513953 w 1027906"/>
                <a:gd name="csY1" fmla="*/ 0 h 1027906"/>
                <a:gd name="csX2" fmla="*/ 1027906 w 1027906"/>
                <a:gd name="csY2" fmla="*/ 513953 h 1027906"/>
                <a:gd name="csX3" fmla="*/ 513953 w 1027906"/>
                <a:gd name="csY3" fmla="*/ 1027906 h 1027906"/>
                <a:gd name="csX4" fmla="*/ 0 w 1027906"/>
                <a:gd name="csY4" fmla="*/ 513953 h 10279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7906" h="1027906">
                  <a:moveTo>
                    <a:pt x="0" y="513953"/>
                  </a:moveTo>
                  <a:cubicBezTo>
                    <a:pt x="0" y="230105"/>
                    <a:pt x="230105" y="0"/>
                    <a:pt x="513953" y="0"/>
                  </a:cubicBezTo>
                  <a:cubicBezTo>
                    <a:pt x="797801" y="0"/>
                    <a:pt x="1027906" y="230105"/>
                    <a:pt x="1027906" y="513953"/>
                  </a:cubicBezTo>
                  <a:cubicBezTo>
                    <a:pt x="1027906" y="797801"/>
                    <a:pt x="797801" y="1027906"/>
                    <a:pt x="513953" y="1027906"/>
                  </a:cubicBezTo>
                  <a:cubicBezTo>
                    <a:pt x="230105" y="1027906"/>
                    <a:pt x="0" y="797801"/>
                    <a:pt x="0" y="51395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Alogia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9CCFDF-D3E1-21B8-B322-555034EC18A2}"/>
                </a:ext>
              </a:extLst>
            </p:cNvPr>
            <p:cNvSpPr/>
            <p:nvPr/>
          </p:nvSpPr>
          <p:spPr>
            <a:xfrm>
              <a:off x="3553928" y="4921316"/>
              <a:ext cx="1080000" cy="1080000"/>
            </a:xfrm>
            <a:custGeom>
              <a:avLst/>
              <a:gdLst>
                <a:gd name="csX0" fmla="*/ 0 w 1027906"/>
                <a:gd name="csY0" fmla="*/ 513953 h 1027906"/>
                <a:gd name="csX1" fmla="*/ 513953 w 1027906"/>
                <a:gd name="csY1" fmla="*/ 0 h 1027906"/>
                <a:gd name="csX2" fmla="*/ 1027906 w 1027906"/>
                <a:gd name="csY2" fmla="*/ 513953 h 1027906"/>
                <a:gd name="csX3" fmla="*/ 513953 w 1027906"/>
                <a:gd name="csY3" fmla="*/ 1027906 h 1027906"/>
                <a:gd name="csX4" fmla="*/ 0 w 1027906"/>
                <a:gd name="csY4" fmla="*/ 513953 h 10279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7906" h="1027906">
                  <a:moveTo>
                    <a:pt x="0" y="513953"/>
                  </a:moveTo>
                  <a:cubicBezTo>
                    <a:pt x="0" y="230105"/>
                    <a:pt x="230105" y="0"/>
                    <a:pt x="513953" y="0"/>
                  </a:cubicBezTo>
                  <a:cubicBezTo>
                    <a:pt x="797801" y="0"/>
                    <a:pt x="1027906" y="230105"/>
                    <a:pt x="1027906" y="513953"/>
                  </a:cubicBezTo>
                  <a:cubicBezTo>
                    <a:pt x="1027906" y="797801"/>
                    <a:pt x="797801" y="1027906"/>
                    <a:pt x="513953" y="1027906"/>
                  </a:cubicBezTo>
                  <a:cubicBezTo>
                    <a:pt x="230105" y="1027906"/>
                    <a:pt x="0" y="797801"/>
                    <a:pt x="0" y="51395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Anhedonia 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E3DEB6A-0DEC-9DDF-C917-0C27BCFC67B4}"/>
                </a:ext>
              </a:extLst>
            </p:cNvPr>
            <p:cNvSpPr/>
            <p:nvPr/>
          </p:nvSpPr>
          <p:spPr>
            <a:xfrm>
              <a:off x="1615525" y="4921316"/>
              <a:ext cx="1080000" cy="1080000"/>
            </a:xfrm>
            <a:custGeom>
              <a:avLst/>
              <a:gdLst>
                <a:gd name="csX0" fmla="*/ 0 w 1027906"/>
                <a:gd name="csY0" fmla="*/ 513953 h 1027906"/>
                <a:gd name="csX1" fmla="*/ 513953 w 1027906"/>
                <a:gd name="csY1" fmla="*/ 0 h 1027906"/>
                <a:gd name="csX2" fmla="*/ 1027906 w 1027906"/>
                <a:gd name="csY2" fmla="*/ 513953 h 1027906"/>
                <a:gd name="csX3" fmla="*/ 513953 w 1027906"/>
                <a:gd name="csY3" fmla="*/ 1027906 h 1027906"/>
                <a:gd name="csX4" fmla="*/ 0 w 1027906"/>
                <a:gd name="csY4" fmla="*/ 513953 h 10279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7906" h="1027906">
                  <a:moveTo>
                    <a:pt x="0" y="513953"/>
                  </a:moveTo>
                  <a:cubicBezTo>
                    <a:pt x="0" y="230105"/>
                    <a:pt x="230105" y="0"/>
                    <a:pt x="513953" y="0"/>
                  </a:cubicBezTo>
                  <a:cubicBezTo>
                    <a:pt x="797801" y="0"/>
                    <a:pt x="1027906" y="230105"/>
                    <a:pt x="1027906" y="513953"/>
                  </a:cubicBezTo>
                  <a:cubicBezTo>
                    <a:pt x="1027906" y="797801"/>
                    <a:pt x="797801" y="1027906"/>
                    <a:pt x="513953" y="1027906"/>
                  </a:cubicBezTo>
                  <a:cubicBezTo>
                    <a:pt x="230105" y="1027906"/>
                    <a:pt x="0" y="797801"/>
                    <a:pt x="0" y="51395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Asociality 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394E373-1E0E-0C79-F879-D83CFD60050A}"/>
                </a:ext>
              </a:extLst>
            </p:cNvPr>
            <p:cNvSpPr/>
            <p:nvPr/>
          </p:nvSpPr>
          <p:spPr>
            <a:xfrm>
              <a:off x="1008451" y="2989123"/>
              <a:ext cx="1080000" cy="1080000"/>
            </a:xfrm>
            <a:custGeom>
              <a:avLst/>
              <a:gdLst>
                <a:gd name="csX0" fmla="*/ 0 w 1027906"/>
                <a:gd name="csY0" fmla="*/ 513953 h 1027906"/>
                <a:gd name="csX1" fmla="*/ 513953 w 1027906"/>
                <a:gd name="csY1" fmla="*/ 0 h 1027906"/>
                <a:gd name="csX2" fmla="*/ 1027906 w 1027906"/>
                <a:gd name="csY2" fmla="*/ 513953 h 1027906"/>
                <a:gd name="csX3" fmla="*/ 513953 w 1027906"/>
                <a:gd name="csY3" fmla="*/ 1027906 h 1027906"/>
                <a:gd name="csX4" fmla="*/ 0 w 1027906"/>
                <a:gd name="csY4" fmla="*/ 513953 h 10279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7906" h="1027906">
                  <a:moveTo>
                    <a:pt x="0" y="513953"/>
                  </a:moveTo>
                  <a:cubicBezTo>
                    <a:pt x="0" y="230105"/>
                    <a:pt x="230105" y="0"/>
                    <a:pt x="513953" y="0"/>
                  </a:cubicBezTo>
                  <a:cubicBezTo>
                    <a:pt x="797801" y="0"/>
                    <a:pt x="1027906" y="230105"/>
                    <a:pt x="1027906" y="513953"/>
                  </a:cubicBezTo>
                  <a:cubicBezTo>
                    <a:pt x="1027906" y="797801"/>
                    <a:pt x="797801" y="1027906"/>
                    <a:pt x="513953" y="1027906"/>
                  </a:cubicBezTo>
                  <a:cubicBezTo>
                    <a:pt x="230105" y="1027906"/>
                    <a:pt x="0" y="797801"/>
                    <a:pt x="0" y="51395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Avolition 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C72686F-C507-7123-C574-27CE4DC79657}"/>
                </a:ext>
              </a:extLst>
            </p:cNvPr>
            <p:cNvSpPr/>
            <p:nvPr/>
          </p:nvSpPr>
          <p:spPr>
            <a:xfrm>
              <a:off x="2515405" y="3489567"/>
              <a:ext cx="1188000" cy="1188000"/>
            </a:xfrm>
            <a:custGeom>
              <a:avLst/>
              <a:gdLst>
                <a:gd name="csX0" fmla="*/ 0 w 1027906"/>
                <a:gd name="csY0" fmla="*/ 513953 h 1027906"/>
                <a:gd name="csX1" fmla="*/ 513953 w 1027906"/>
                <a:gd name="csY1" fmla="*/ 0 h 1027906"/>
                <a:gd name="csX2" fmla="*/ 1027906 w 1027906"/>
                <a:gd name="csY2" fmla="*/ 513953 h 1027906"/>
                <a:gd name="csX3" fmla="*/ 513953 w 1027906"/>
                <a:gd name="csY3" fmla="*/ 1027906 h 1027906"/>
                <a:gd name="csX4" fmla="*/ 0 w 1027906"/>
                <a:gd name="csY4" fmla="*/ 513953 h 10279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7906" h="1027906">
                  <a:moveTo>
                    <a:pt x="0" y="513953"/>
                  </a:moveTo>
                  <a:cubicBezTo>
                    <a:pt x="0" y="230105"/>
                    <a:pt x="230105" y="0"/>
                    <a:pt x="513953" y="0"/>
                  </a:cubicBezTo>
                  <a:cubicBezTo>
                    <a:pt x="797801" y="0"/>
                    <a:pt x="1027906" y="230105"/>
                    <a:pt x="1027906" y="513953"/>
                  </a:cubicBezTo>
                  <a:cubicBezTo>
                    <a:pt x="1027906" y="797801"/>
                    <a:pt x="797801" y="1027906"/>
                    <a:pt x="513953" y="1027906"/>
                  </a:cubicBezTo>
                  <a:cubicBezTo>
                    <a:pt x="230105" y="1027906"/>
                    <a:pt x="0" y="797801"/>
                    <a:pt x="0" y="5139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Negative symptoms</a:t>
              </a:r>
              <a:r>
                <a:rPr kumimoji="0" lang="en-US" sz="1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76A67169-6BA0-8E99-56C2-7DA76C064A80}"/>
                </a:ext>
              </a:extLst>
            </p:cNvPr>
            <p:cNvSpPr/>
            <p:nvPr/>
          </p:nvSpPr>
          <p:spPr>
            <a:xfrm>
              <a:off x="2976609" y="3106982"/>
              <a:ext cx="265591" cy="536193"/>
            </a:xfrm>
            <a:prstGeom prst="upArrow">
              <a:avLst/>
            </a:prstGeom>
            <a:gradFill>
              <a:gsLst>
                <a:gs pos="100000">
                  <a:schemeClr val="accent2">
                    <a:alpha val="0"/>
                  </a:schemeClr>
                </a:gs>
                <a:gs pos="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6D09ACA3-9DF7-7974-687B-B0EF7A565DD3}"/>
                </a:ext>
              </a:extLst>
            </p:cNvPr>
            <p:cNvSpPr/>
            <p:nvPr/>
          </p:nvSpPr>
          <p:spPr>
            <a:xfrm rot="14400000" flipV="1">
              <a:off x="3701966" y="3510080"/>
              <a:ext cx="265591" cy="536193"/>
            </a:xfrm>
            <a:prstGeom prst="upArrow">
              <a:avLst/>
            </a:prstGeom>
            <a:gradFill>
              <a:gsLst>
                <a:gs pos="100000">
                  <a:schemeClr val="accent3">
                    <a:alpha val="0"/>
                  </a:schemeClr>
                </a:gs>
                <a:gs pos="0">
                  <a:schemeClr val="accent3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002F193A-5C1D-743B-F544-59B09719E054}"/>
                </a:ext>
              </a:extLst>
            </p:cNvPr>
            <p:cNvSpPr/>
            <p:nvPr/>
          </p:nvSpPr>
          <p:spPr>
            <a:xfrm rot="18000000">
              <a:off x="2252426" y="3510080"/>
              <a:ext cx="265591" cy="536193"/>
            </a:xfrm>
            <a:prstGeom prst="upArrow">
              <a:avLst/>
            </a:prstGeom>
            <a:gradFill>
              <a:gsLst>
                <a:gs pos="0">
                  <a:schemeClr val="accent6">
                    <a:lumMod val="90000"/>
                  </a:schemeClr>
                </a:gs>
                <a:gs pos="100000">
                  <a:schemeClr val="accent6">
                    <a:lumMod val="9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F169170-396C-C682-ACC0-61B1D7437654}"/>
                </a:ext>
              </a:extLst>
            </p:cNvPr>
            <p:cNvGrpSpPr/>
            <p:nvPr/>
          </p:nvGrpSpPr>
          <p:grpSpPr>
            <a:xfrm rot="10800000">
              <a:off x="2520663" y="4523959"/>
              <a:ext cx="1177483" cy="536193"/>
              <a:chOff x="7097357" y="1497516"/>
              <a:chExt cx="1177483" cy="536193"/>
            </a:xfrm>
          </p:grpSpPr>
          <p:sp>
            <p:nvSpPr>
              <p:cNvPr id="24" name="Arrow: Up 23">
                <a:extLst>
                  <a:ext uri="{FF2B5EF4-FFF2-40B4-BE49-F238E27FC236}">
                    <a16:creationId xmlns:a16="http://schemas.microsoft.com/office/drawing/2014/main" id="{4B8021DF-7C92-BF5D-5797-37D9E6FA5CE7}"/>
                  </a:ext>
                </a:extLst>
              </p:cNvPr>
              <p:cNvSpPr/>
              <p:nvPr/>
            </p:nvSpPr>
            <p:spPr>
              <a:xfrm rot="12600000" flipV="1">
                <a:off x="8009249" y="1497516"/>
                <a:ext cx="265591" cy="536193"/>
              </a:xfrm>
              <a:prstGeom prst="upArrow">
                <a:avLst/>
              </a:prstGeom>
              <a:gradFill>
                <a:gsLst>
                  <a:gs pos="100000">
                    <a:schemeClr val="accent5">
                      <a:alpha val="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E383AC2E-50E0-5803-7892-962533B3FA23}"/>
                  </a:ext>
                </a:extLst>
              </p:cNvPr>
              <p:cNvSpPr/>
              <p:nvPr/>
            </p:nvSpPr>
            <p:spPr>
              <a:xfrm rot="19800000">
                <a:off x="7097357" y="1497516"/>
                <a:ext cx="265591" cy="536193"/>
              </a:xfrm>
              <a:prstGeom prst="upArrow">
                <a:avLst/>
              </a:prstGeom>
              <a:gradFill>
                <a:gsLst>
                  <a:gs pos="0">
                    <a:schemeClr val="accent4"/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662ABAA-DEA7-0FD8-2C94-1E9C393FF50E}"/>
              </a:ext>
            </a:extLst>
          </p:cNvPr>
          <p:cNvSpPr txBox="1"/>
          <p:nvPr/>
        </p:nvSpPr>
        <p:spPr>
          <a:xfrm>
            <a:off x="539749" y="1394878"/>
            <a:ext cx="41676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59E5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Negative symptoms are a core part of schizophrenia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B59E5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8273430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