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103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23.xml" Id="rId27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Id2" /><Relationship Type="http://schemas.openxmlformats.org/officeDocument/2006/relationships/notesMaster" Target="/ppt/notesMasters/notesMaster1.xml" Id="rId1" /></Relationship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3D724-450A-8C1A-C968-8243E2E3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7BF8A1-CE83-03A9-7B97-FD7491A23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67CEF3-F50B-268C-0C2E-FF416ED1B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lvl="0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McCutcheon RA, Keefe RS, McGuire PK. Cognitive impairment in schizophrenia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aetiology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pathophysiology, and treatment. Mol Psychiatry 2023; 28 : 1902–1918.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Feber L, Peter NL, Chiocchia V, </a:t>
            </a:r>
            <a:r>
              <a:rPr lang="nb-NO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Antipsychotic drugs and cognitive function: a systematic review and network meta-analysis. JAMA Psychiatry 2024; 82: 47–56. </a:t>
            </a: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Vita A,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Barlati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S, Ceraso A, et al. Durability of effects of cognitive remediation on cognition and psychosocial functioning in schizophrenia: A systematic review and meta-analysis of randomized clinical trials. Am J Psychiatry 2024; 181: 520–531. </a:t>
            </a: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Vita A, Gaebel W, Mucci A,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 Psychiatric Association guidance on treatment of cognitive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impairment in schizophrenia.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Psychiatry 2022; 65: e57.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A0BD5-9757-E628-16DB-6D51DDC69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299172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3.xml.rels>&#65279;<?xml version="1.0" encoding="utf-8"?><Relationships xmlns="http://schemas.openxmlformats.org/package/2006/relationships"><Relationship Type="http://schemas.openxmlformats.org/officeDocument/2006/relationships/image" Target="/ppt/media/image39.svg" Id="rId3" /><Relationship Type="http://schemas.openxmlformats.org/officeDocument/2006/relationships/notesSlide" Target="/ppt/notesSlides/notesSlide23.xml" Id="rId2" /><Relationship Type="http://schemas.openxmlformats.org/officeDocument/2006/relationships/slideLayout" Target="/ppt/slideLayouts/slideLayout6.xml" Id="rId1" /><Relationship Type="http://schemas.openxmlformats.org/officeDocument/2006/relationships/image" Target="/ppt/media/image42.svg" Id="rId6" /><Relationship Type="http://schemas.openxmlformats.org/officeDocument/2006/relationships/image" Target="/ppt/media/image41.svg" Id="rId5" /><Relationship Type="http://schemas.openxmlformats.org/officeDocument/2006/relationships/image" Target="/ppt/media/image40.svg" Id="rId4" /></Relationships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6F206-09D7-F70F-BEF1-8E7B7647A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BF788-90B4-5D11-6D5A-35E5168E4E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8886DA-7FC5-FE3C-8DBD-C5A267BEC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Treatment of cognitive deficits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22B23-F281-2608-97ED-158494CEF2E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4" y="2211776"/>
            <a:ext cx="5410197" cy="3620697"/>
          </a:xfrm>
        </p:spPr>
        <p:txBody>
          <a:bodyPr/>
          <a:lstStyle/>
          <a:p>
            <a:pPr marL="0" indent="0">
              <a:buNone/>
            </a:pPr>
            <a:r>
              <a:rPr lang="en-US" b="1" noProof="0" dirty="0"/>
              <a:t>Psychotherapeutic and psychosocial treatment</a:t>
            </a:r>
            <a:r>
              <a:rPr lang="en-US" b="1" baseline="30000" noProof="0" dirty="0"/>
              <a:t>3,4</a:t>
            </a:r>
            <a:r>
              <a:rPr lang="en-US" b="1" noProof="0" dirty="0"/>
              <a:t> </a:t>
            </a:r>
          </a:p>
          <a:p>
            <a:pPr marL="285750" indent="-285750"/>
            <a:r>
              <a:rPr lang="en-US" noProof="0" dirty="0"/>
              <a:t>A meta-analysis found that cognitive remediation had the strongest supporting evidence in people with schizophrenia spectrum disorders, improving cognition and functioning</a:t>
            </a:r>
            <a:r>
              <a:rPr lang="en-US" baseline="30000" noProof="0" dirty="0"/>
              <a:t>3</a:t>
            </a:r>
          </a:p>
          <a:p>
            <a:pPr marL="285750" indent="-285750"/>
            <a:r>
              <a:rPr lang="en-US" noProof="0" dirty="0"/>
              <a:t>Cognitive remediation is recognized and recommended in a European Psychiatric Association guideline for treating negative symptoms in schizophrenia; </a:t>
            </a:r>
            <a:br>
              <a:rPr lang="en-US" noProof="0" dirty="0"/>
            </a:br>
            <a:r>
              <a:rPr lang="en-US" noProof="0" dirty="0"/>
              <a:t>physical exercises also </a:t>
            </a:r>
            <a:br>
              <a:rPr lang="en-US" noProof="0" dirty="0"/>
            </a:br>
            <a:r>
              <a:rPr lang="en-US" noProof="0" dirty="0"/>
              <a:t>recommended</a:t>
            </a:r>
            <a:r>
              <a:rPr lang="en-US" baseline="30000" noProof="0" dirty="0"/>
              <a:t>4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EB2180F-E4E3-54DD-6968-BB6F4E814482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2211777"/>
            <a:ext cx="5410197" cy="3620696"/>
          </a:xfrm>
        </p:spPr>
        <p:txBody>
          <a:bodyPr/>
          <a:lstStyle/>
          <a:p>
            <a:pPr marL="0" lvl="0" indent="0">
              <a:buNone/>
            </a:pPr>
            <a:r>
              <a:rPr lang="en-US" b="1" noProof="0" dirty="0"/>
              <a:t>Pharmacological treatment</a:t>
            </a:r>
            <a:r>
              <a:rPr lang="en-US" b="1" baseline="30000" noProof="0" dirty="0"/>
              <a:t>2</a:t>
            </a:r>
            <a:r>
              <a:rPr lang="en-US" b="1" noProof="0" dirty="0"/>
              <a:t> </a:t>
            </a:r>
          </a:p>
          <a:p>
            <a:pPr marL="285750" lvl="0" indent="-285750"/>
            <a:r>
              <a:rPr lang="en-US" noProof="0" dirty="0"/>
              <a:t>Antipsychotic drugs reduce formal thought disorder; however, they are not cognitive enhancers </a:t>
            </a:r>
          </a:p>
          <a:p>
            <a:pPr marL="285750" lvl="0" indent="-285750"/>
            <a:r>
              <a:rPr lang="en-US" noProof="0" dirty="0"/>
              <a:t>High-potency D</a:t>
            </a:r>
            <a:r>
              <a:rPr lang="en-US" baseline="-25000" noProof="0" dirty="0"/>
              <a:t>2</a:t>
            </a:r>
            <a:r>
              <a:rPr lang="en-US" noProof="0" dirty="0"/>
              <a:t> receptor blocking first-generation antipsychotics such as haloperidol and clozapine, which have strong anticholinergic effects, should be avoided </a:t>
            </a:r>
          </a:p>
          <a:p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C522EC-6D8F-4FC3-663A-F28D95B1D3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029184" cy="619200"/>
          </a:xfrm>
        </p:spPr>
        <p:txBody>
          <a:bodyPr/>
          <a:lstStyle/>
          <a:p>
            <a:r>
              <a:rPr lang="en-US" noProof="0" dirty="0"/>
              <a:t>1. McCutcheon et al. Mol Psychiatry 2023;28:1902–1918; 2. Feber et al. JAMA Psychiatry 2024;82:47–56; 3. Vita et al. Am J Psychiatry 2024;181:520–531; 4. Vita et al. </a:t>
            </a:r>
            <a:r>
              <a:rPr lang="en-US" noProof="0" dirty="0" err="1"/>
              <a:t>Eur</a:t>
            </a:r>
            <a:r>
              <a:rPr lang="en-US" noProof="0" dirty="0"/>
              <a:t> Psychiatry 2022;65:e57</a:t>
            </a: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4FB5BD4D-373A-90A9-7FFE-D7D93408FE45}"/>
              </a:ext>
            </a:extLst>
          </p:cNvPr>
          <p:cNvSpPr txBox="1">
            <a:spLocks/>
          </p:cNvSpPr>
          <p:nvPr/>
        </p:nvSpPr>
        <p:spPr>
          <a:xfrm>
            <a:off x="539749" y="1416785"/>
            <a:ext cx="11106151" cy="4415215"/>
          </a:xfrm>
          <a:prstGeom prst="rect">
            <a:avLst/>
          </a:prstGeom>
        </p:spPr>
        <p:txBody>
          <a:bodyPr lIns="0" tIns="0" rIns="0" bIns="0"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People with schizophrenia suffer from a global cognitive deficit; on average, their cognitive function is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1.5 standard deviations lower than the average cognitive function of individuals without schziophrenia</a:t>
            </a: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15" descr="Needle with solid fill">
            <a:extLst>
              <a:ext uri="{FF2B5EF4-FFF2-40B4-BE49-F238E27FC236}">
                <a16:creationId xmlns:a16="http://schemas.microsoft.com/office/drawing/2014/main" id="{4E45E381-66DA-0AE8-EF8D-A52BB702BA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582265">
            <a:off x="4825068" y="4885234"/>
            <a:ext cx="914400" cy="914400"/>
          </a:xfrm>
          <a:prstGeom prst="rect">
            <a:avLst/>
          </a:prstGeom>
        </p:spPr>
      </p:pic>
      <p:pic>
        <p:nvPicPr>
          <p:cNvPr id="18" name="Graphic 17" descr="Medicine with solid fill">
            <a:extLst>
              <a:ext uri="{FF2B5EF4-FFF2-40B4-BE49-F238E27FC236}">
                <a16:creationId xmlns:a16="http://schemas.microsoft.com/office/drawing/2014/main" id="{7E674676-1BB4-52F1-0688-424AB6BE5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04209" y="4885234"/>
            <a:ext cx="914400" cy="914400"/>
          </a:xfrm>
          <a:prstGeom prst="rect">
            <a:avLst/>
          </a:prstGeom>
        </p:spPr>
      </p:pic>
      <p:pic>
        <p:nvPicPr>
          <p:cNvPr id="20" name="Graphic 19" descr="Body builder with solid fill">
            <a:extLst>
              <a:ext uri="{FF2B5EF4-FFF2-40B4-BE49-F238E27FC236}">
                <a16:creationId xmlns:a16="http://schemas.microsoft.com/office/drawing/2014/main" id="{71BAD0D6-A67B-A483-442E-6B0CA37B4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68933" y="4919101"/>
            <a:ext cx="914400" cy="914400"/>
          </a:xfrm>
          <a:prstGeom prst="rect">
            <a:avLst/>
          </a:prstGeom>
        </p:spPr>
      </p:pic>
      <p:pic>
        <p:nvPicPr>
          <p:cNvPr id="22" name="Graphic 21" descr="Head with gears with solid fill">
            <a:extLst>
              <a:ext uri="{FF2B5EF4-FFF2-40B4-BE49-F238E27FC236}">
                <a16:creationId xmlns:a16="http://schemas.microsoft.com/office/drawing/2014/main" id="{968C4337-F001-61B1-FB5C-C05C544A15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44298" y="49191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8065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