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xlsx" ContentType="application/vnd.openxmlformats-officedocument.spreadsheetml.sheet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slides/slide25.xml" ContentType="application/vnd.openxmlformats-officedocument.presentationml.slide+xml"/>
  <Override PartName="/ppt/charts/chart12.xml" ContentType="application/vnd.openxmlformats-officedocument.drawingml.chart+xml"/>
  <Override PartName="/ppt/charts/colors3.xml" ContentType="application/vnd.ms-office.chartcolorstyle+xml"/>
  <Override PartName="/ppt/charts/style3.xml" ContentType="application/vnd.ms-office.chartstyle+xml"/>
  <Override PartName="/ppt/notesSlides/notesSlide25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213496000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openxmlformats.org/officeDocument/2006/relationships/slide" Target="/ppt/slides/slide25.xml" Id="rId29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charts/_rels/chart12.xml.rels>&#65279;<?xml version="1.0" encoding="utf-8"?><Relationships xmlns="http://schemas.openxmlformats.org/package/2006/relationships"><Relationship Type="http://schemas.openxmlformats.org/officeDocument/2006/relationships/package" Target="/ppt/embeddings/Microsoft_Excel_Worksheet11.xlsx" Id="rId3" /><Relationship Type="http://schemas.microsoft.com/office/2011/relationships/chartColorStyle" Target="/ppt/charts/colors3.xml" Id="rId2" /><Relationship Type="http://schemas.microsoft.com/office/2011/relationships/chartStyle" Target="/ppt/charts/style3.xml" Id="rId1" /></Relationships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313293669616603"/>
          <c:y val="0.21536703828572754"/>
          <c:w val="0.55936791033650912"/>
          <c:h val="0.580274325109085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Antipsychotics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BF882D7-300A-4F2C-9AA6-075443F3C9EF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6C0-4067-9039-91FC19039A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1"/>
                <c:pt idx="0">
                  <c:v>Relapse 7–12 months</c:v>
                </c:pt>
              </c:strCache>
              <c:extLst/>
            </c:strRef>
          </c:cat>
          <c:val>
            <c:numRef>
              <c:f>Sheet1!$B$2:$B$4</c:f>
              <c:numCache>
                <c:formatCode>General</c:formatCode>
                <c:ptCount val="1"/>
                <c:pt idx="0">
                  <c:v>27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96C0-4067-9039-91FC19039A5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Placebo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33DC08B-B1EE-491D-9F00-0D3336176B1C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96C0-4067-9039-91FC19039A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j-lt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1"/>
                <c:pt idx="0">
                  <c:v>Relapse 7–12 months</c:v>
                </c:pt>
              </c:strCache>
              <c:extLst/>
            </c:strRef>
          </c:cat>
          <c:val>
            <c:numRef>
              <c:f>Sheet1!$C$2:$C$4</c:f>
              <c:numCache>
                <c:formatCode>General</c:formatCode>
                <c:ptCount val="1"/>
                <c:pt idx="0">
                  <c:v>64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96C0-4067-9039-91FC19039A5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39"/>
        <c:overlap val="-100"/>
        <c:axId val="1012664784"/>
        <c:axId val="1012665744"/>
      </c:barChart>
      <c:catAx>
        <c:axId val="1012664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2665744"/>
        <c:crosses val="autoZero"/>
        <c:auto val="1"/>
        <c:lblAlgn val="ctr"/>
        <c:lblOffset val="100"/>
        <c:noMultiLvlLbl val="0"/>
      </c:catAx>
      <c:valAx>
        <c:axId val="101266574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 dirty="0">
                    <a:solidFill>
                      <a:schemeClr val="tx2"/>
                    </a:solidFill>
                  </a:rPr>
                  <a:t>Patients (%)</a:t>
                </a:r>
              </a:p>
            </c:rich>
          </c:tx>
          <c:layout>
            <c:manualLayout>
              <c:xMode val="edge"/>
              <c:yMode val="edge"/>
              <c:x val="6.6517408215539309E-2"/>
              <c:y val="0.252024667946302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2664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930903757571447"/>
          <c:y val="0.39525222254060438"/>
          <c:w val="0.33069104313768005"/>
          <c:h val="0.2747508839601414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Id2" /><Relationship Type="http://schemas.openxmlformats.org/officeDocument/2006/relationships/notesMaster" Target="/ppt/notesMasters/notesMaster1.xml" Id="rId1" /></Relationship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C272F-AC07-B23A-7E9F-9D0090D66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458033-487E-FA9C-D7AB-1EBE1CA0FD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913D9F-00A4-7A1F-A26C-0571DA28CD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 </a:t>
            </a:r>
          </a:p>
          <a:p>
            <a:pPr lvl="0"/>
            <a:r>
              <a:rPr lang="da-DK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Leucht S, Tardy M, Komossa K, et al. Antipsychotic drugs versus placebo for relapse prevention in schizophrenia: a systematic review and meta-analysis. Lancet 2012; 379: 2063–2071.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Tiihonen J, Tanskanen A, Taipale H. 20-Year nationwide follow-up study on discontinuation of antipsychotic treatment in first-episode schizophrenia. </a:t>
            </a:r>
            <a:r>
              <a:rPr lang="da-DK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 J Psychiatry 2018; 175: 765–773.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pt-B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Ceraso A, Lin JJ, Schneider-Thoma J, </a:t>
            </a:r>
            <a:r>
              <a:rPr lang="da-DK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al. </a:t>
            </a:r>
            <a:r>
              <a:rPr lang="en-GB" sz="1000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Maintenance treatment with antipsychotic drugs for schizophrenia. Cochrane Database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Rev 2020; 8 (8): CD008016.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BDD74-DF71-843B-113D-A59B30B3DD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FAE91-9FB9-44F3-8949-98E17D825C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9849811"/>
      </p:ext>
    </p:extLst>
  </p:cSld>
  <p:clrMapOvr>
    <a:masterClrMapping/>
  </p:clrMapOvr>
</p:note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23705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6.xml" Id="rId6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25.xml.rels>&#65279;<?xml version="1.0" encoding="utf-8"?><Relationships xmlns="http://schemas.openxmlformats.org/package/2006/relationships"><Relationship Type="http://schemas.openxmlformats.org/officeDocument/2006/relationships/chart" Target="/ppt/charts/chart12.xml" Id="rId3" /><Relationship Type="http://schemas.openxmlformats.org/officeDocument/2006/relationships/notesSlide" Target="/ppt/notesSlides/notesSlide25.xml" Id="rId2" /><Relationship Type="http://schemas.openxmlformats.org/officeDocument/2006/relationships/slideLayout" Target="/ppt/slideLayouts/slideLayout6.xml" Id="rId1" /></Relationships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BBE33-4AB0-220F-8493-B09AA5EC8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102376-456C-9F44-DC6B-6BB7B9F8B21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Treatment principles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6EEF22-C84E-A909-2406-33E899245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noProof="0" dirty="0"/>
              <a:t>The high efficacy of antipsychotic drugs for relapse prevention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7B4221-5D39-60BC-73E4-1AE386797434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7525265" y="1416785"/>
            <a:ext cx="4120636" cy="4415215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US" b="1" noProof="0" dirty="0">
                <a:solidFill>
                  <a:schemeClr val="tx1"/>
                </a:solidFill>
              </a:rPr>
              <a:t>National registry data</a:t>
            </a:r>
            <a:r>
              <a:rPr lang="en-US" b="1" baseline="30000" noProof="0" dirty="0">
                <a:solidFill>
                  <a:schemeClr val="tx1"/>
                </a:solidFill>
              </a:rPr>
              <a:t>2</a:t>
            </a:r>
          </a:p>
          <a:p>
            <a:pPr>
              <a:spcBef>
                <a:spcPts val="600"/>
              </a:spcBef>
            </a:pPr>
            <a:r>
              <a:rPr lang="en-US" noProof="0" dirty="0">
                <a:solidFill>
                  <a:schemeClr val="tx1"/>
                </a:solidFill>
              </a:rPr>
              <a:t>A nationwide cohort study, including</a:t>
            </a:r>
            <a:br>
              <a:rPr lang="en-US" noProof="0" dirty="0">
                <a:solidFill>
                  <a:schemeClr val="tx1"/>
                </a:solidFill>
              </a:rPr>
            </a:br>
            <a:r>
              <a:rPr lang="en-US" noProof="0" dirty="0">
                <a:solidFill>
                  <a:schemeClr val="tx1"/>
                </a:solidFill>
              </a:rPr>
              <a:t>8,738 people hospitalized with first-episode schizophrenia between 1996</a:t>
            </a:r>
            <a:r>
              <a:rPr lang="en-US" noProof="0" dirty="0">
                <a:solidFill>
                  <a:schemeClr val="tx1"/>
                </a:solidFill>
                <a:cs typeface="Arial" panose="020B0604020202020204" pitchFamily="34" charset="0"/>
              </a:rPr>
              <a:t> and 2014 </a:t>
            </a:r>
            <a:r>
              <a:rPr lang="en-US" noProof="0" dirty="0">
                <a:solidFill>
                  <a:schemeClr val="tx1"/>
                </a:solidFill>
              </a:rPr>
              <a:t>in Finland, investigated the risk of rehospitalization or death in relation to the duration of antipsychotic treatment prior to discontinuation</a:t>
            </a:r>
            <a:endParaRPr lang="en-US" sz="1400" noProof="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US" noProof="0" dirty="0">
                <a:solidFill>
                  <a:schemeClr val="tx1"/>
                </a:solidFill>
              </a:rPr>
              <a:t>Rehospitalization rates were higher even in first-episode patients who discontinued antipsychotic drugs after ≥5 years (median 7.9 years) than in patients who stayed on antipsychotic drugs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06612DD-F031-7E9D-B9BA-A3C1A7BC19D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2" cy="619200"/>
          </a:xfrm>
        </p:spPr>
        <p:txBody>
          <a:bodyPr/>
          <a:lstStyle/>
          <a:p>
            <a:r>
              <a:rPr lang="en-US" baseline="30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noProof="0" dirty="0"/>
              <a:t>63 double-blind, placebo-controlled trials and two open trials with no treatment as comparator; </a:t>
            </a:r>
            <a:r>
              <a:rPr lang="en-US" baseline="30000" noProof="0" dirty="0" err="1"/>
              <a:t>b</a:t>
            </a:r>
            <a:r>
              <a:rPr lang="en-US" noProof="0" dirty="0" err="1"/>
              <a:t>Relapse</a:t>
            </a:r>
            <a:r>
              <a:rPr lang="en-US" noProof="0" dirty="0"/>
              <a:t> occurred between 7 and 12 months, and was defined in the original studies</a:t>
            </a:r>
            <a:endParaRPr lang="en-US" strike="sngStrike" noProof="0" dirty="0">
              <a:solidFill>
                <a:srgbClr val="FF0000"/>
              </a:solidFill>
            </a:endParaRPr>
          </a:p>
          <a:p>
            <a:r>
              <a:rPr lang="en-US" noProof="0" dirty="0">
                <a:ea typeface="Calibri" panose="020F0502020204030204" pitchFamily="34" charset="0"/>
              </a:rPr>
              <a:t>RCT=randomized controlled trial</a:t>
            </a:r>
            <a:endParaRPr lang="en-US" strike="sngStrike" noProof="0" dirty="0">
              <a:solidFill>
                <a:srgbClr val="FF0000"/>
              </a:solidFill>
              <a:ea typeface="Calibri" panose="020F0502020204030204" pitchFamily="34" charset="0"/>
            </a:endParaRPr>
          </a:p>
          <a:p>
            <a:r>
              <a:rPr lang="en-US" noProof="0" dirty="0">
                <a:ea typeface="Calibri" panose="020F0502020204030204" pitchFamily="34" charset="0"/>
              </a:rPr>
              <a:t>1. Leucht et al. Lancet 2012;379:2063–2071; 2. Tiihonen et al. Am J Psychiatry 2018;175:765–773; 3. Ceraso et al. Cochrane Database Syst Rev 2020:CD008016</a:t>
            </a:r>
            <a:endParaRPr lang="en-US" strike="sngStrike" noProof="0" dirty="0">
              <a:solidFill>
                <a:srgbClr val="FF0000"/>
              </a:solidFill>
              <a:ea typeface="Calibri" panose="020F050202020403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AB78A67-4BB6-D165-6600-CB7872A62770}"/>
              </a:ext>
            </a:extLst>
          </p:cNvPr>
          <p:cNvSpPr txBox="1">
            <a:spLocks/>
          </p:cNvSpPr>
          <p:nvPr/>
        </p:nvSpPr>
        <p:spPr>
          <a:xfrm>
            <a:off x="339725" y="1011709"/>
            <a:ext cx="6838950" cy="5088154"/>
          </a:xfrm>
          <a:prstGeom prst="round2DiagRect">
            <a:avLst>
              <a:gd name="adj1" fmla="val 0"/>
              <a:gd name="adj2" fmla="val 5647"/>
            </a:avLst>
          </a:prstGeom>
          <a:noFill/>
        </p:spPr>
        <p:txBody>
          <a:bodyPr vert="horz" lIns="180000" tIns="288000" rIns="0" bIns="14400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lang="en-GB" sz="16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4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2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0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8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Randomized data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  <a:p>
            <a:pPr lvl="0">
              <a:spcBef>
                <a:spcPts val="600"/>
              </a:spcBef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systematic review and meta-analysis of 65 RCTs</a:t>
            </a:r>
            <a:r>
              <a:rPr lang="en-US" baseline="30000" dirty="0"/>
              <a:t>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(n=6,493)</a:t>
            </a:r>
            <a:r>
              <a:rPr kumimoji="0" lang="en-US" sz="1600" b="0" i="0" u="none" strike="noStrike" kern="1200" cap="none" spc="0" normalizeH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evaluated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the effectiveness of antipsychotic drugs versus placebo for relapse prevention in schizophrenia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overall incidence of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relapse</a:t>
            </a:r>
            <a:r>
              <a:rPr kumimoji="0" lang="en-US" sz="1600" b="0" i="0" u="none" strike="noStrike" kern="1200" cap="none" spc="0" normalizeH="0" baseline="30000" noProof="0" dirty="0" err="1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between 7 and 12 months was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27%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with antipsychotics and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64%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with placebo</a:t>
            </a: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108B453-33C5-3615-CEAE-68D8BC313592}"/>
              </a:ext>
            </a:extLst>
          </p:cNvPr>
          <p:cNvGrpSpPr/>
          <p:nvPr/>
        </p:nvGrpSpPr>
        <p:grpSpPr>
          <a:xfrm>
            <a:off x="336550" y="3362782"/>
            <a:ext cx="3727450" cy="2569039"/>
            <a:chOff x="405790" y="3474575"/>
            <a:chExt cx="3994151" cy="2569039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2E03E526-7676-11F7-3BCF-84C79796C47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86599025"/>
                </p:ext>
              </p:extLst>
            </p:nvPr>
          </p:nvGraphicFramePr>
          <p:xfrm>
            <a:off x="405791" y="3836215"/>
            <a:ext cx="3994150" cy="22073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B2C637B-FFF1-187F-FFD2-594277E58EEB}"/>
                </a:ext>
              </a:extLst>
            </p:cNvPr>
            <p:cNvSpPr txBox="1"/>
            <p:nvPr/>
          </p:nvSpPr>
          <p:spPr>
            <a:xfrm>
              <a:off x="405790" y="3474575"/>
              <a:ext cx="399415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>
                <a:defRPr sz="1400" b="1" i="0" u="none" strike="noStrike" kern="1200" spc="0" baseline="0">
                  <a:solidFill>
                    <a:srgbClr val="B59E5F">
                      <a:lumMod val="50000"/>
                    </a:srgbClr>
                  </a:solidFill>
                  <a:latin typeface="+mn-lt"/>
                  <a:ea typeface="+mn-ea"/>
                  <a:cs typeface="+mn-cs"/>
                </a:defRPr>
              </a:pPr>
              <a:r>
                <a:rPr lang="en-US" sz="1400" b="1" noProof="0" dirty="0">
                  <a:solidFill>
                    <a:schemeClr val="accent2">
                      <a:lumMod val="50000"/>
                    </a:schemeClr>
                  </a:solidFill>
                </a:rPr>
                <a:t>Incidence of relapse</a:t>
              </a:r>
              <a:r>
                <a:rPr lang="en-US" sz="1400" b="1" baseline="0" noProof="0" dirty="0">
                  <a:solidFill>
                    <a:schemeClr val="accent2">
                      <a:lumMod val="50000"/>
                    </a:schemeClr>
                  </a:solidFill>
                </a:rPr>
                <a:t> in people receiving antipsychotic drugs versus placebo</a:t>
              </a:r>
              <a:r>
                <a:rPr lang="en-US" sz="1400" b="1" baseline="30000" noProof="0" dirty="0">
                  <a:solidFill>
                    <a:schemeClr val="accent2">
                      <a:lumMod val="50000"/>
                    </a:schemeClr>
                  </a:solidFill>
                </a:rPr>
                <a:t>1</a:t>
              </a:r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B51CB54-DAAD-B259-5B9C-2F370D5C9A2B}"/>
              </a:ext>
            </a:extLst>
          </p:cNvPr>
          <p:cNvSpPr/>
          <p:nvPr/>
        </p:nvSpPr>
        <p:spPr>
          <a:xfrm>
            <a:off x="4333875" y="3354315"/>
            <a:ext cx="2847975" cy="240732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These findings were corroborated in a Cochrane review of 44 RCTs (n=6,362), which found that antipsychotics were more effective than placebo in preventing relapse in schizophrenia</a:t>
            </a:r>
            <a:r>
              <a:rPr kumimoji="0" lang="en-GB" sz="1600" b="0" i="0" u="none" strike="noStrike" kern="1200" cap="none" spc="0" normalizeH="0" baseline="30000" noProof="0" dirty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72235156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