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bin" ContentType="application/vnd.openxmlformats-officedocument.oleObject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5.xml" ContentType="application/vnd.openxmlformats-officedocument.presentationml.slideLayout+xml"/>
  <Override PartName="/ppt/slides/slide26.xml" ContentType="application/vnd.openxmlformats-officedocument.presentationml.slide+xml"/>
  <Override PartName="/ppt/charts/chart13.xml" ContentType="application/vnd.openxmlformats-officedocument.drawingml.chart+xml"/>
  <Override PartName="/ppt/charts/colors4.xml" ContentType="application/vnd.ms-office.chartcolorstyle+xml"/>
  <Override PartName="/ppt/charts/style4.xml" ContentType="application/vnd.ms-office.chartstyle+xml"/>
  <Override PartName="/ppt/notesSlides/notesSlide2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3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slide" Target="/ppt/slides/slide26.xml" Id="rId30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charts/_rels/chart13.xml.rels>&#65279;<?xml version="1.0" encoding="utf-8"?><Relationships xmlns="http://schemas.openxmlformats.org/package/2006/relationships"><Relationship Type="http://schemas.openxmlformats.org/officeDocument/2006/relationships/oleObject" Target="/ppt/embeddings/oleObject1.bin" Id="rId3" /><Relationship Type="http://schemas.microsoft.com/office/2011/relationships/chartColorStyle" Target="/ppt/charts/colors4.xml" Id="rId2" /><Relationship Type="http://schemas.microsoft.com/office/2011/relationships/chartStyle" Target="/ppt/charts/style4.xml" Id="rId1" /></Relationships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GB" sz="1400" b="1" i="0" u="none" strike="noStrike" kern="1200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spc="0" baseline="0" noProof="0" dirty="0">
                <a:solidFill>
                  <a:srgbClr val="5E512C"/>
                </a:solidFill>
                <a:latin typeface="+mn-lt"/>
                <a:ea typeface="+mn-ea"/>
                <a:cs typeface="+mn-cs"/>
              </a:rPr>
              <a:t>Hospital readmission</a:t>
            </a:r>
          </a:p>
        </c:rich>
      </c:tx>
      <c:layout>
        <c:manualLayout>
          <c:xMode val="edge"/>
          <c:yMode val="edge"/>
          <c:x val="0.34844444444444445"/>
          <c:y val="8.33333333333333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GB" sz="1400" b="1" i="0" u="none" strike="noStrike" kern="1200" spc="0" baseline="0" dirty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2A8-4D5D-B54D-AA994EE6ED2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2A8-4D5D-B54D-AA994EE6ED2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PowerPoint]Sheet1'!$A$2:$A$4</c:f>
              <c:strCache>
                <c:ptCount val="3"/>
                <c:pt idx="0">
                  <c:v>Within 1 month</c:v>
                </c:pt>
                <c:pt idx="1">
                  <c:v>Within 1 year</c:v>
                </c:pt>
                <c:pt idx="2">
                  <c:v>Within 5 years</c:v>
                </c:pt>
              </c:strCache>
            </c:strRef>
          </c:cat>
          <c:val>
            <c:numRef>
              <c:f>'[Chart in Microsoft PowerPoint]Sheet1'!$B$2:$B$4</c:f>
              <c:numCache>
                <c:formatCode>General</c:formatCode>
                <c:ptCount val="3"/>
                <c:pt idx="0">
                  <c:v>13.4</c:v>
                </c:pt>
                <c:pt idx="1">
                  <c:v>38.9</c:v>
                </c:pt>
                <c:pt idx="2">
                  <c:v>64.099999999999994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A8-4D5D-B54D-AA994EE6ED2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3"/>
        <c:overlap val="1"/>
        <c:axId val="1529782384"/>
        <c:axId val="1529779984"/>
      </c:barChart>
      <c:catAx>
        <c:axId val="1529782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9779984"/>
        <c:crosses val="autoZero"/>
        <c:auto val="1"/>
        <c:lblAlgn val="ctr"/>
        <c:lblOffset val="100"/>
        <c:noMultiLvlLbl val="0"/>
      </c:catAx>
      <c:valAx>
        <c:axId val="1529779984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noProof="0" dirty="0">
                    <a:solidFill>
                      <a:schemeClr val="tx2"/>
                    </a:solidFill>
                  </a:rPr>
                  <a:t>Patients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9782384"/>
        <c:crosses val="autoZero"/>
        <c:crossBetween val="between"/>
        <c:majorUnit val="20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Id2" /><Relationship Type="http://schemas.openxmlformats.org/officeDocument/2006/relationships/notesMaster" Target="/ppt/notesMasters/notesMaster1.xml" Id="rId1" /></Relationship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230F8-4CF1-2935-7171-D750A3883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07F63E-3243-E686-7F15-8E7B61D3E2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5A781B-1A93-4490-0831-F99DFF21BD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 </a:t>
            </a:r>
          </a:p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Hudson CG.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Five-year rehospitalization experience of a state-wide cohort of persons with schizophrenia.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 Psychiatry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Epidemiol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2019; 54: 861–870.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B9D63-6099-7A4A-C95B-6E8CBA4902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103531"/>
      </p:ext>
    </p:extLst>
  </p:cSld>
  <p:clrMapOvr>
    <a:masterClrMapping/>
  </p:clrMapOvr>
</p:note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62986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6.xml.rels>&#65279;<?xml version="1.0" encoding="utf-8"?><Relationships xmlns="http://schemas.openxmlformats.org/package/2006/relationships"><Relationship Type="http://schemas.openxmlformats.org/officeDocument/2006/relationships/chart" Target="/ppt/charts/chart13.xml" Id="rId3" /><Relationship Type="http://schemas.openxmlformats.org/officeDocument/2006/relationships/notesSlide" Target="/ppt/notesSlides/notesSlide26.xml" Id="rId2" /><Relationship Type="http://schemas.openxmlformats.org/officeDocument/2006/relationships/slideLayout" Target="/ppt/slideLayouts/slideLayout5.xml" Id="rId1" /><Relationship Type="http://schemas.openxmlformats.org/officeDocument/2006/relationships/image" Target="/ppt/media/image43.svg" Id="rId4" /></Relationships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BFEDB-D37B-66A4-A75F-1A1F7E3F4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8C245-352A-6203-7142-217B15AC1F9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030EC5-E88A-23F9-2585-49EB0088D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0294828" cy="332399"/>
          </a:xfrm>
        </p:spPr>
        <p:txBody>
          <a:bodyPr anchor="t"/>
          <a:lstStyle/>
          <a:p>
            <a:r>
              <a:rPr lang="en-US" sz="2000" noProof="0" dirty="0"/>
              <a:t>High relapse rates in clinical practice: contributing factors and underlying causes (I)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164FE-D765-7833-5A1F-34219565BE5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49" y="1444516"/>
            <a:ext cx="5642730" cy="3671706"/>
          </a:xfrm>
        </p:spPr>
        <p:txBody>
          <a:bodyPr/>
          <a:lstStyle/>
          <a:p>
            <a:pPr lvl="0">
              <a:spcBef>
                <a:spcPts val="600"/>
              </a:spcBef>
            </a:pPr>
            <a:r>
              <a:rPr lang="en-US" noProof="0" dirty="0"/>
              <a:t>Despite efficacious treatments being available for schizophrenia, readmission rates in clinical studies are high</a:t>
            </a:r>
          </a:p>
          <a:p>
            <a:pPr lvl="0">
              <a:spcBef>
                <a:spcPts val="600"/>
              </a:spcBef>
            </a:pPr>
            <a:r>
              <a:rPr lang="en-US" noProof="0" dirty="0">
                <a:solidFill>
                  <a:schemeClr val="tx1"/>
                </a:solidFill>
              </a:rPr>
              <a:t>An analysis of US data </a:t>
            </a:r>
            <a:r>
              <a:rPr lang="en-US" noProof="0" dirty="0"/>
              <a:t>from 11,291 people with schizophrenia assessed the psychiatric rehospitalization rates of patients discharged from acute general hospital units between 1994 and 2000</a:t>
            </a:r>
          </a:p>
          <a:p>
            <a:pPr lvl="1"/>
            <a:r>
              <a:rPr lang="en-US" sz="1600" noProof="0" dirty="0"/>
              <a:t>64.1% of patients were readmitted to hospital</a:t>
            </a:r>
            <a:br>
              <a:rPr lang="en-US" sz="1600" noProof="0" dirty="0"/>
            </a:br>
            <a:r>
              <a:rPr lang="en-US" sz="1600" noProof="0" dirty="0"/>
              <a:t>within 5 years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8CD91A5-B256-7A82-C60C-3DA9713193AD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solidFill>
            <a:srgbClr val="D9D1CC"/>
          </a:solidFill>
        </p:spPr>
        <p:txBody>
          <a:bodyPr rIns="108000"/>
          <a:lstStyle/>
          <a:p>
            <a:pPr>
              <a:spcAft>
                <a:spcPts val="1200"/>
              </a:spcAft>
            </a:pPr>
            <a:r>
              <a:rPr lang="en-US" sz="1800" noProof="0" dirty="0"/>
              <a:t>Predictors associated with lower rates of rehospitalization were:</a:t>
            </a:r>
          </a:p>
          <a:p>
            <a:pPr marL="444500" lvl="1" indent="0" defTabSz="984250">
              <a:spcBef>
                <a:spcPts val="1200"/>
              </a:spcBef>
              <a:buNone/>
            </a:pPr>
            <a:r>
              <a:rPr lang="en-US" sz="1600" noProof="0" dirty="0"/>
              <a:t>   Continuity of care             Continuity of facilities</a:t>
            </a:r>
          </a:p>
          <a:p>
            <a:pPr marL="444500" lvl="1" indent="0" defTabSz="984250">
              <a:spcBef>
                <a:spcPts val="1200"/>
              </a:spcBef>
              <a:buNone/>
            </a:pPr>
            <a:r>
              <a:rPr lang="en-US" sz="1600" noProof="0" dirty="0"/>
              <a:t> </a:t>
            </a:r>
          </a:p>
          <a:p>
            <a:pPr>
              <a:spcBef>
                <a:spcPts val="1200"/>
              </a:spcBef>
            </a:pPr>
            <a:r>
              <a:rPr lang="en-US" noProof="0" dirty="0"/>
              <a:t>Less strong but statistically significant predictors of higher rehospitalization included: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Age 18–65 years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Shorter inpatient stay (≤7 days)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Affective, alcohol or drug-dependence disorders comorbidities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DD42E08-5576-D8D8-CBCD-4A7AF44808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Hudson. Soc Psychiatry </a:t>
            </a:r>
            <a:r>
              <a:rPr lang="en-US" noProof="0" dirty="0" err="1"/>
              <a:t>Psychiatr</a:t>
            </a:r>
            <a:r>
              <a:rPr lang="en-US" noProof="0" dirty="0"/>
              <a:t> Epidemiol 2019;54:861–870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9B84FFF-57D5-CAF3-649A-5F5EF228FE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93882"/>
              </p:ext>
            </p:extLst>
          </p:nvPr>
        </p:nvGraphicFramePr>
        <p:xfrm>
          <a:off x="546100" y="3429000"/>
          <a:ext cx="5045903" cy="2677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2" name="Group 41">
            <a:extLst>
              <a:ext uri="{FF2B5EF4-FFF2-40B4-BE49-F238E27FC236}">
                <a16:creationId xmlns:a16="http://schemas.microsoft.com/office/drawing/2014/main" id="{F350DF41-073C-9831-0386-A0B3A0F6003A}"/>
              </a:ext>
            </a:extLst>
          </p:cNvPr>
          <p:cNvGrpSpPr/>
          <p:nvPr/>
        </p:nvGrpSpPr>
        <p:grpSpPr>
          <a:xfrm>
            <a:off x="8839737" y="2427245"/>
            <a:ext cx="612000" cy="612000"/>
            <a:chOff x="8860899" y="2443382"/>
            <a:chExt cx="612000" cy="612000"/>
          </a:xfrm>
        </p:grpSpPr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5A8BC7DE-ACC4-D696-4236-39C5A9B65AC6}"/>
                </a:ext>
              </a:extLst>
            </p:cNvPr>
            <p:cNvSpPr/>
            <p:nvPr/>
          </p:nvSpPr>
          <p:spPr>
            <a:xfrm>
              <a:off x="8860899" y="2443382"/>
              <a:ext cx="612000" cy="612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srgbClr val="1A1A17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C084120-7295-4D03-5139-68AA999D1F8E}"/>
                </a:ext>
              </a:extLst>
            </p:cNvPr>
            <p:cNvGrpSpPr/>
            <p:nvPr/>
          </p:nvGrpSpPr>
          <p:grpSpPr>
            <a:xfrm>
              <a:off x="8913588" y="2532981"/>
              <a:ext cx="467354" cy="455242"/>
              <a:chOff x="8924126" y="2529530"/>
              <a:chExt cx="467354" cy="455242"/>
            </a:xfrm>
            <a:solidFill>
              <a:schemeClr val="accent3">
                <a:lumMod val="75000"/>
              </a:schemeClr>
            </a:solidFill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109D3764-C583-F82E-A43C-93C7025D5A73}"/>
                  </a:ext>
                </a:extLst>
              </p:cNvPr>
              <p:cNvGrpSpPr/>
              <p:nvPr/>
            </p:nvGrpSpPr>
            <p:grpSpPr>
              <a:xfrm>
                <a:off x="9050877" y="2629283"/>
                <a:ext cx="254119" cy="210206"/>
                <a:chOff x="9051302" y="2635406"/>
                <a:chExt cx="254119" cy="210206"/>
              </a:xfrm>
              <a:grpFill/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B2EE7F59-F522-1E07-1F58-5986B36A395E}"/>
                    </a:ext>
                  </a:extLst>
                </p:cNvPr>
                <p:cNvSpPr/>
                <p:nvPr/>
              </p:nvSpPr>
              <p:spPr>
                <a:xfrm>
                  <a:off x="9051302" y="2668968"/>
                  <a:ext cx="254119" cy="176644"/>
                </a:xfrm>
                <a:custGeom>
                  <a:avLst/>
                  <a:gdLst>
                    <a:gd name="csX0" fmla="*/ 164248 w 254119"/>
                    <a:gd name="csY0" fmla="*/ 46485 h 176644"/>
                    <a:gd name="csX1" fmla="*/ 164248 w 254119"/>
                    <a:gd name="csY1" fmla="*/ 37188 h 176644"/>
                    <a:gd name="csX2" fmla="*/ 127060 w 254119"/>
                    <a:gd name="csY2" fmla="*/ 0 h 176644"/>
                    <a:gd name="csX3" fmla="*/ 89872 w 254119"/>
                    <a:gd name="csY3" fmla="*/ 37188 h 176644"/>
                    <a:gd name="csX4" fmla="*/ 89872 w 254119"/>
                    <a:gd name="csY4" fmla="*/ 46485 h 176644"/>
                    <a:gd name="csX5" fmla="*/ 0 w 254119"/>
                    <a:gd name="csY5" fmla="*/ 46485 h 176644"/>
                    <a:gd name="csX6" fmla="*/ 0 w 254119"/>
                    <a:gd name="csY6" fmla="*/ 58881 h 176644"/>
                    <a:gd name="csX7" fmla="*/ 6198 w 254119"/>
                    <a:gd name="csY7" fmla="*/ 58881 h 176644"/>
                    <a:gd name="csX8" fmla="*/ 6198 w 254119"/>
                    <a:gd name="csY8" fmla="*/ 176644 h 176644"/>
                    <a:gd name="csX9" fmla="*/ 247922 w 254119"/>
                    <a:gd name="csY9" fmla="*/ 176644 h 176644"/>
                    <a:gd name="csX10" fmla="*/ 247922 w 254119"/>
                    <a:gd name="csY10" fmla="*/ 58881 h 176644"/>
                    <a:gd name="csX11" fmla="*/ 254120 w 254119"/>
                    <a:gd name="csY11" fmla="*/ 58881 h 176644"/>
                    <a:gd name="csX12" fmla="*/ 254120 w 254119"/>
                    <a:gd name="csY12" fmla="*/ 46485 h 176644"/>
                    <a:gd name="csX13" fmla="*/ 37188 w 254119"/>
                    <a:gd name="csY13" fmla="*/ 151852 h 176644"/>
                    <a:gd name="csX14" fmla="*/ 18594 w 254119"/>
                    <a:gd name="csY14" fmla="*/ 151852 h 176644"/>
                    <a:gd name="csX15" fmla="*/ 18594 w 254119"/>
                    <a:gd name="csY15" fmla="*/ 133258 h 176644"/>
                    <a:gd name="csX16" fmla="*/ 37188 w 254119"/>
                    <a:gd name="csY16" fmla="*/ 133258 h 176644"/>
                    <a:gd name="csX17" fmla="*/ 37188 w 254119"/>
                    <a:gd name="csY17" fmla="*/ 120862 h 176644"/>
                    <a:gd name="csX18" fmla="*/ 18594 w 254119"/>
                    <a:gd name="csY18" fmla="*/ 120862 h 176644"/>
                    <a:gd name="csX19" fmla="*/ 18594 w 254119"/>
                    <a:gd name="csY19" fmla="*/ 102268 h 176644"/>
                    <a:gd name="csX20" fmla="*/ 37188 w 254119"/>
                    <a:gd name="csY20" fmla="*/ 102268 h 176644"/>
                    <a:gd name="csX21" fmla="*/ 37188 w 254119"/>
                    <a:gd name="csY21" fmla="*/ 89872 h 176644"/>
                    <a:gd name="csX22" fmla="*/ 18594 w 254119"/>
                    <a:gd name="csY22" fmla="*/ 89872 h 176644"/>
                    <a:gd name="csX23" fmla="*/ 18594 w 254119"/>
                    <a:gd name="csY23" fmla="*/ 71277 h 176644"/>
                    <a:gd name="csX24" fmla="*/ 37188 w 254119"/>
                    <a:gd name="csY24" fmla="*/ 71277 h 176644"/>
                    <a:gd name="csX25" fmla="*/ 68178 w 254119"/>
                    <a:gd name="csY25" fmla="*/ 151852 h 176644"/>
                    <a:gd name="csX26" fmla="*/ 49584 w 254119"/>
                    <a:gd name="csY26" fmla="*/ 151852 h 176644"/>
                    <a:gd name="csX27" fmla="*/ 49584 w 254119"/>
                    <a:gd name="csY27" fmla="*/ 133258 h 176644"/>
                    <a:gd name="csX28" fmla="*/ 68178 w 254119"/>
                    <a:gd name="csY28" fmla="*/ 133258 h 176644"/>
                    <a:gd name="csX29" fmla="*/ 68178 w 254119"/>
                    <a:gd name="csY29" fmla="*/ 120862 h 176644"/>
                    <a:gd name="csX30" fmla="*/ 49584 w 254119"/>
                    <a:gd name="csY30" fmla="*/ 120862 h 176644"/>
                    <a:gd name="csX31" fmla="*/ 49584 w 254119"/>
                    <a:gd name="csY31" fmla="*/ 102268 h 176644"/>
                    <a:gd name="csX32" fmla="*/ 68178 w 254119"/>
                    <a:gd name="csY32" fmla="*/ 102268 h 176644"/>
                    <a:gd name="csX33" fmla="*/ 68178 w 254119"/>
                    <a:gd name="csY33" fmla="*/ 89872 h 176644"/>
                    <a:gd name="csX34" fmla="*/ 49584 w 254119"/>
                    <a:gd name="csY34" fmla="*/ 89872 h 176644"/>
                    <a:gd name="csX35" fmla="*/ 49584 w 254119"/>
                    <a:gd name="csY35" fmla="*/ 71277 h 176644"/>
                    <a:gd name="csX36" fmla="*/ 68178 w 254119"/>
                    <a:gd name="csY36" fmla="*/ 71277 h 176644"/>
                    <a:gd name="csX37" fmla="*/ 99169 w 254119"/>
                    <a:gd name="csY37" fmla="*/ 151852 h 176644"/>
                    <a:gd name="csX38" fmla="*/ 80575 w 254119"/>
                    <a:gd name="csY38" fmla="*/ 151852 h 176644"/>
                    <a:gd name="csX39" fmla="*/ 80575 w 254119"/>
                    <a:gd name="csY39" fmla="*/ 133258 h 176644"/>
                    <a:gd name="csX40" fmla="*/ 99169 w 254119"/>
                    <a:gd name="csY40" fmla="*/ 133258 h 176644"/>
                    <a:gd name="csX41" fmla="*/ 99169 w 254119"/>
                    <a:gd name="csY41" fmla="*/ 120862 h 176644"/>
                    <a:gd name="csX42" fmla="*/ 80575 w 254119"/>
                    <a:gd name="csY42" fmla="*/ 120862 h 176644"/>
                    <a:gd name="csX43" fmla="*/ 80575 w 254119"/>
                    <a:gd name="csY43" fmla="*/ 102268 h 176644"/>
                    <a:gd name="csX44" fmla="*/ 99169 w 254119"/>
                    <a:gd name="csY44" fmla="*/ 102268 h 176644"/>
                    <a:gd name="csX45" fmla="*/ 99169 w 254119"/>
                    <a:gd name="csY45" fmla="*/ 89872 h 176644"/>
                    <a:gd name="csX46" fmla="*/ 80575 w 254119"/>
                    <a:gd name="csY46" fmla="*/ 89872 h 176644"/>
                    <a:gd name="csX47" fmla="*/ 80575 w 254119"/>
                    <a:gd name="csY47" fmla="*/ 71277 h 176644"/>
                    <a:gd name="csX48" fmla="*/ 99169 w 254119"/>
                    <a:gd name="csY48" fmla="*/ 71277 h 176644"/>
                    <a:gd name="csX49" fmla="*/ 114664 w 254119"/>
                    <a:gd name="csY49" fmla="*/ 164248 h 176644"/>
                    <a:gd name="csX50" fmla="*/ 114664 w 254119"/>
                    <a:gd name="csY50" fmla="*/ 120862 h 176644"/>
                    <a:gd name="csX51" fmla="*/ 139456 w 254119"/>
                    <a:gd name="csY51" fmla="*/ 120862 h 176644"/>
                    <a:gd name="csX52" fmla="*/ 139456 w 254119"/>
                    <a:gd name="csY52" fmla="*/ 164248 h 176644"/>
                    <a:gd name="csX53" fmla="*/ 148753 w 254119"/>
                    <a:gd name="csY53" fmla="*/ 58510 h 176644"/>
                    <a:gd name="csX54" fmla="*/ 142958 w 254119"/>
                    <a:gd name="csY54" fmla="*/ 68550 h 176644"/>
                    <a:gd name="csX55" fmla="*/ 132855 w 254119"/>
                    <a:gd name="csY55" fmla="*/ 62693 h 176644"/>
                    <a:gd name="csX56" fmla="*/ 132855 w 254119"/>
                    <a:gd name="csY56" fmla="*/ 74377 h 176644"/>
                    <a:gd name="csX57" fmla="*/ 121265 w 254119"/>
                    <a:gd name="csY57" fmla="*/ 74377 h 176644"/>
                    <a:gd name="csX58" fmla="*/ 121265 w 254119"/>
                    <a:gd name="csY58" fmla="*/ 62693 h 176644"/>
                    <a:gd name="csX59" fmla="*/ 111162 w 254119"/>
                    <a:gd name="csY59" fmla="*/ 68550 h 176644"/>
                    <a:gd name="csX60" fmla="*/ 105367 w 254119"/>
                    <a:gd name="csY60" fmla="*/ 58510 h 176644"/>
                    <a:gd name="csX61" fmla="*/ 115501 w 254119"/>
                    <a:gd name="csY61" fmla="*/ 52683 h 176644"/>
                    <a:gd name="csX62" fmla="*/ 105367 w 254119"/>
                    <a:gd name="csY62" fmla="*/ 46857 h 176644"/>
                    <a:gd name="csX63" fmla="*/ 111162 w 254119"/>
                    <a:gd name="csY63" fmla="*/ 36816 h 176644"/>
                    <a:gd name="csX64" fmla="*/ 121265 w 254119"/>
                    <a:gd name="csY64" fmla="*/ 42674 h 176644"/>
                    <a:gd name="csX65" fmla="*/ 121265 w 254119"/>
                    <a:gd name="csY65" fmla="*/ 30990 h 176644"/>
                    <a:gd name="csX66" fmla="*/ 132855 w 254119"/>
                    <a:gd name="csY66" fmla="*/ 30990 h 176644"/>
                    <a:gd name="csX67" fmla="*/ 132855 w 254119"/>
                    <a:gd name="csY67" fmla="*/ 42674 h 176644"/>
                    <a:gd name="csX68" fmla="*/ 142958 w 254119"/>
                    <a:gd name="csY68" fmla="*/ 36816 h 176644"/>
                    <a:gd name="csX69" fmla="*/ 148753 w 254119"/>
                    <a:gd name="csY69" fmla="*/ 46857 h 176644"/>
                    <a:gd name="csX70" fmla="*/ 138619 w 254119"/>
                    <a:gd name="csY70" fmla="*/ 52683 h 176644"/>
                    <a:gd name="csX71" fmla="*/ 173545 w 254119"/>
                    <a:gd name="csY71" fmla="*/ 151852 h 176644"/>
                    <a:gd name="csX72" fmla="*/ 154951 w 254119"/>
                    <a:gd name="csY72" fmla="*/ 151852 h 176644"/>
                    <a:gd name="csX73" fmla="*/ 154951 w 254119"/>
                    <a:gd name="csY73" fmla="*/ 133258 h 176644"/>
                    <a:gd name="csX74" fmla="*/ 173545 w 254119"/>
                    <a:gd name="csY74" fmla="*/ 133258 h 176644"/>
                    <a:gd name="csX75" fmla="*/ 173545 w 254119"/>
                    <a:gd name="csY75" fmla="*/ 120862 h 176644"/>
                    <a:gd name="csX76" fmla="*/ 154951 w 254119"/>
                    <a:gd name="csY76" fmla="*/ 120862 h 176644"/>
                    <a:gd name="csX77" fmla="*/ 154951 w 254119"/>
                    <a:gd name="csY77" fmla="*/ 102268 h 176644"/>
                    <a:gd name="csX78" fmla="*/ 173545 w 254119"/>
                    <a:gd name="csY78" fmla="*/ 102268 h 176644"/>
                    <a:gd name="csX79" fmla="*/ 173545 w 254119"/>
                    <a:gd name="csY79" fmla="*/ 89872 h 176644"/>
                    <a:gd name="csX80" fmla="*/ 154951 w 254119"/>
                    <a:gd name="csY80" fmla="*/ 89872 h 176644"/>
                    <a:gd name="csX81" fmla="*/ 154951 w 254119"/>
                    <a:gd name="csY81" fmla="*/ 71277 h 176644"/>
                    <a:gd name="csX82" fmla="*/ 173545 w 254119"/>
                    <a:gd name="csY82" fmla="*/ 71277 h 176644"/>
                    <a:gd name="csX83" fmla="*/ 204535 w 254119"/>
                    <a:gd name="csY83" fmla="*/ 151852 h 176644"/>
                    <a:gd name="csX84" fmla="*/ 185941 w 254119"/>
                    <a:gd name="csY84" fmla="*/ 151852 h 176644"/>
                    <a:gd name="csX85" fmla="*/ 185941 w 254119"/>
                    <a:gd name="csY85" fmla="*/ 133258 h 176644"/>
                    <a:gd name="csX86" fmla="*/ 204535 w 254119"/>
                    <a:gd name="csY86" fmla="*/ 133258 h 176644"/>
                    <a:gd name="csX87" fmla="*/ 204535 w 254119"/>
                    <a:gd name="csY87" fmla="*/ 120862 h 176644"/>
                    <a:gd name="csX88" fmla="*/ 185941 w 254119"/>
                    <a:gd name="csY88" fmla="*/ 120862 h 176644"/>
                    <a:gd name="csX89" fmla="*/ 185941 w 254119"/>
                    <a:gd name="csY89" fmla="*/ 102268 h 176644"/>
                    <a:gd name="csX90" fmla="*/ 204535 w 254119"/>
                    <a:gd name="csY90" fmla="*/ 102268 h 176644"/>
                    <a:gd name="csX91" fmla="*/ 204535 w 254119"/>
                    <a:gd name="csY91" fmla="*/ 89872 h 176644"/>
                    <a:gd name="csX92" fmla="*/ 185941 w 254119"/>
                    <a:gd name="csY92" fmla="*/ 89872 h 176644"/>
                    <a:gd name="csX93" fmla="*/ 185941 w 254119"/>
                    <a:gd name="csY93" fmla="*/ 71277 h 176644"/>
                    <a:gd name="csX94" fmla="*/ 204535 w 254119"/>
                    <a:gd name="csY94" fmla="*/ 71277 h 176644"/>
                    <a:gd name="csX95" fmla="*/ 235526 w 254119"/>
                    <a:gd name="csY95" fmla="*/ 151852 h 176644"/>
                    <a:gd name="csX96" fmla="*/ 216931 w 254119"/>
                    <a:gd name="csY96" fmla="*/ 151852 h 176644"/>
                    <a:gd name="csX97" fmla="*/ 216931 w 254119"/>
                    <a:gd name="csY97" fmla="*/ 133258 h 176644"/>
                    <a:gd name="csX98" fmla="*/ 235526 w 254119"/>
                    <a:gd name="csY98" fmla="*/ 133258 h 176644"/>
                    <a:gd name="csX99" fmla="*/ 235526 w 254119"/>
                    <a:gd name="csY99" fmla="*/ 120862 h 176644"/>
                    <a:gd name="csX100" fmla="*/ 216931 w 254119"/>
                    <a:gd name="csY100" fmla="*/ 120862 h 176644"/>
                    <a:gd name="csX101" fmla="*/ 216931 w 254119"/>
                    <a:gd name="csY101" fmla="*/ 102268 h 176644"/>
                    <a:gd name="csX102" fmla="*/ 235526 w 254119"/>
                    <a:gd name="csY102" fmla="*/ 102268 h 176644"/>
                    <a:gd name="csX103" fmla="*/ 235526 w 254119"/>
                    <a:gd name="csY103" fmla="*/ 89872 h 176644"/>
                    <a:gd name="csX104" fmla="*/ 216931 w 254119"/>
                    <a:gd name="csY104" fmla="*/ 89872 h 176644"/>
                    <a:gd name="csX105" fmla="*/ 216931 w 254119"/>
                    <a:gd name="csY105" fmla="*/ 71277 h 176644"/>
                    <a:gd name="csX106" fmla="*/ 235526 w 254119"/>
                    <a:gd name="csY106" fmla="*/ 71277 h 17664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  <a:cxn ang="0">
                      <a:pos x="csX57" y="csY57"/>
                    </a:cxn>
                    <a:cxn ang="0">
                      <a:pos x="csX58" y="csY58"/>
                    </a:cxn>
                    <a:cxn ang="0">
                      <a:pos x="csX59" y="csY59"/>
                    </a:cxn>
                    <a:cxn ang="0">
                      <a:pos x="csX60" y="csY60"/>
                    </a:cxn>
                    <a:cxn ang="0">
                      <a:pos x="csX61" y="csY61"/>
                    </a:cxn>
                    <a:cxn ang="0">
                      <a:pos x="csX62" y="csY62"/>
                    </a:cxn>
                    <a:cxn ang="0">
                      <a:pos x="csX63" y="csY63"/>
                    </a:cxn>
                    <a:cxn ang="0">
                      <a:pos x="csX64" y="csY64"/>
                    </a:cxn>
                    <a:cxn ang="0">
                      <a:pos x="csX65" y="csY65"/>
                    </a:cxn>
                    <a:cxn ang="0">
                      <a:pos x="csX66" y="csY66"/>
                    </a:cxn>
                    <a:cxn ang="0">
                      <a:pos x="csX67" y="csY67"/>
                    </a:cxn>
                    <a:cxn ang="0">
                      <a:pos x="csX68" y="csY68"/>
                    </a:cxn>
                    <a:cxn ang="0">
                      <a:pos x="csX69" y="csY69"/>
                    </a:cxn>
                    <a:cxn ang="0">
                      <a:pos x="csX70" y="csY70"/>
                    </a:cxn>
                    <a:cxn ang="0">
                      <a:pos x="csX71" y="csY71"/>
                    </a:cxn>
                    <a:cxn ang="0">
                      <a:pos x="csX72" y="csY72"/>
                    </a:cxn>
                    <a:cxn ang="0">
                      <a:pos x="csX73" y="csY73"/>
                    </a:cxn>
                    <a:cxn ang="0">
                      <a:pos x="csX74" y="csY74"/>
                    </a:cxn>
                    <a:cxn ang="0">
                      <a:pos x="csX75" y="csY75"/>
                    </a:cxn>
                    <a:cxn ang="0">
                      <a:pos x="csX76" y="csY76"/>
                    </a:cxn>
                    <a:cxn ang="0">
                      <a:pos x="csX77" y="csY77"/>
                    </a:cxn>
                    <a:cxn ang="0">
                      <a:pos x="csX78" y="csY78"/>
                    </a:cxn>
                    <a:cxn ang="0">
                      <a:pos x="csX79" y="csY79"/>
                    </a:cxn>
                    <a:cxn ang="0">
                      <a:pos x="csX80" y="csY80"/>
                    </a:cxn>
                    <a:cxn ang="0">
                      <a:pos x="csX81" y="csY81"/>
                    </a:cxn>
                    <a:cxn ang="0">
                      <a:pos x="csX82" y="csY82"/>
                    </a:cxn>
                    <a:cxn ang="0">
                      <a:pos x="csX83" y="csY83"/>
                    </a:cxn>
                    <a:cxn ang="0">
                      <a:pos x="csX84" y="csY84"/>
                    </a:cxn>
                    <a:cxn ang="0">
                      <a:pos x="csX85" y="csY85"/>
                    </a:cxn>
                    <a:cxn ang="0">
                      <a:pos x="csX86" y="csY86"/>
                    </a:cxn>
                    <a:cxn ang="0">
                      <a:pos x="csX87" y="csY87"/>
                    </a:cxn>
                    <a:cxn ang="0">
                      <a:pos x="csX88" y="csY88"/>
                    </a:cxn>
                    <a:cxn ang="0">
                      <a:pos x="csX89" y="csY89"/>
                    </a:cxn>
                    <a:cxn ang="0">
                      <a:pos x="csX90" y="csY90"/>
                    </a:cxn>
                    <a:cxn ang="0">
                      <a:pos x="csX91" y="csY91"/>
                    </a:cxn>
                    <a:cxn ang="0">
                      <a:pos x="csX92" y="csY92"/>
                    </a:cxn>
                    <a:cxn ang="0">
                      <a:pos x="csX93" y="csY93"/>
                    </a:cxn>
                    <a:cxn ang="0">
                      <a:pos x="csX94" y="csY94"/>
                    </a:cxn>
                    <a:cxn ang="0">
                      <a:pos x="csX95" y="csY95"/>
                    </a:cxn>
                    <a:cxn ang="0">
                      <a:pos x="csX96" y="csY96"/>
                    </a:cxn>
                    <a:cxn ang="0">
                      <a:pos x="csX97" y="csY97"/>
                    </a:cxn>
                    <a:cxn ang="0">
                      <a:pos x="csX98" y="csY98"/>
                    </a:cxn>
                    <a:cxn ang="0">
                      <a:pos x="csX99" y="csY99"/>
                    </a:cxn>
                    <a:cxn ang="0">
                      <a:pos x="csX100" y="csY100"/>
                    </a:cxn>
                    <a:cxn ang="0">
                      <a:pos x="csX101" y="csY101"/>
                    </a:cxn>
                    <a:cxn ang="0">
                      <a:pos x="csX102" y="csY102"/>
                    </a:cxn>
                    <a:cxn ang="0">
                      <a:pos x="csX103" y="csY103"/>
                    </a:cxn>
                    <a:cxn ang="0">
                      <a:pos x="csX104" y="csY104"/>
                    </a:cxn>
                    <a:cxn ang="0">
                      <a:pos x="csX105" y="csY105"/>
                    </a:cxn>
                    <a:cxn ang="0">
                      <a:pos x="csX106" y="csY106"/>
                    </a:cxn>
                  </a:cxnLst>
                  <a:rect l="l" t="t" r="r" b="b"/>
                  <a:pathLst>
                    <a:path w="254119" h="176644">
                      <a:moveTo>
                        <a:pt x="164248" y="46485"/>
                      </a:moveTo>
                      <a:lnTo>
                        <a:pt x="164248" y="37188"/>
                      </a:lnTo>
                      <a:lnTo>
                        <a:pt x="127060" y="0"/>
                      </a:lnTo>
                      <a:lnTo>
                        <a:pt x="89872" y="37188"/>
                      </a:lnTo>
                      <a:lnTo>
                        <a:pt x="89872" y="46485"/>
                      </a:lnTo>
                      <a:lnTo>
                        <a:pt x="0" y="46485"/>
                      </a:lnTo>
                      <a:lnTo>
                        <a:pt x="0" y="58881"/>
                      </a:lnTo>
                      <a:lnTo>
                        <a:pt x="6198" y="58881"/>
                      </a:lnTo>
                      <a:lnTo>
                        <a:pt x="6198" y="176644"/>
                      </a:lnTo>
                      <a:lnTo>
                        <a:pt x="247922" y="176644"/>
                      </a:lnTo>
                      <a:lnTo>
                        <a:pt x="247922" y="58881"/>
                      </a:lnTo>
                      <a:lnTo>
                        <a:pt x="254120" y="58881"/>
                      </a:lnTo>
                      <a:lnTo>
                        <a:pt x="254120" y="46485"/>
                      </a:lnTo>
                      <a:close/>
                      <a:moveTo>
                        <a:pt x="37188" y="151852"/>
                      </a:moveTo>
                      <a:lnTo>
                        <a:pt x="18594" y="151852"/>
                      </a:lnTo>
                      <a:lnTo>
                        <a:pt x="18594" y="133258"/>
                      </a:lnTo>
                      <a:lnTo>
                        <a:pt x="37188" y="133258"/>
                      </a:lnTo>
                      <a:close/>
                      <a:moveTo>
                        <a:pt x="37188" y="120862"/>
                      </a:moveTo>
                      <a:lnTo>
                        <a:pt x="18594" y="120862"/>
                      </a:lnTo>
                      <a:lnTo>
                        <a:pt x="18594" y="102268"/>
                      </a:lnTo>
                      <a:lnTo>
                        <a:pt x="37188" y="102268"/>
                      </a:lnTo>
                      <a:close/>
                      <a:moveTo>
                        <a:pt x="37188" y="89872"/>
                      </a:moveTo>
                      <a:lnTo>
                        <a:pt x="18594" y="89872"/>
                      </a:lnTo>
                      <a:lnTo>
                        <a:pt x="18594" y="71277"/>
                      </a:lnTo>
                      <a:lnTo>
                        <a:pt x="37188" y="71277"/>
                      </a:lnTo>
                      <a:close/>
                      <a:moveTo>
                        <a:pt x="68178" y="151852"/>
                      </a:moveTo>
                      <a:lnTo>
                        <a:pt x="49584" y="151852"/>
                      </a:lnTo>
                      <a:lnTo>
                        <a:pt x="49584" y="133258"/>
                      </a:lnTo>
                      <a:lnTo>
                        <a:pt x="68178" y="133258"/>
                      </a:lnTo>
                      <a:close/>
                      <a:moveTo>
                        <a:pt x="68178" y="120862"/>
                      </a:moveTo>
                      <a:lnTo>
                        <a:pt x="49584" y="120862"/>
                      </a:lnTo>
                      <a:lnTo>
                        <a:pt x="49584" y="102268"/>
                      </a:lnTo>
                      <a:lnTo>
                        <a:pt x="68178" y="102268"/>
                      </a:lnTo>
                      <a:close/>
                      <a:moveTo>
                        <a:pt x="68178" y="89872"/>
                      </a:moveTo>
                      <a:lnTo>
                        <a:pt x="49584" y="89872"/>
                      </a:lnTo>
                      <a:lnTo>
                        <a:pt x="49584" y="71277"/>
                      </a:lnTo>
                      <a:lnTo>
                        <a:pt x="68178" y="71277"/>
                      </a:lnTo>
                      <a:close/>
                      <a:moveTo>
                        <a:pt x="99169" y="151852"/>
                      </a:moveTo>
                      <a:lnTo>
                        <a:pt x="80575" y="151852"/>
                      </a:lnTo>
                      <a:lnTo>
                        <a:pt x="80575" y="133258"/>
                      </a:lnTo>
                      <a:lnTo>
                        <a:pt x="99169" y="133258"/>
                      </a:lnTo>
                      <a:close/>
                      <a:moveTo>
                        <a:pt x="99169" y="120862"/>
                      </a:moveTo>
                      <a:lnTo>
                        <a:pt x="80575" y="120862"/>
                      </a:lnTo>
                      <a:lnTo>
                        <a:pt x="80575" y="102268"/>
                      </a:lnTo>
                      <a:lnTo>
                        <a:pt x="99169" y="102268"/>
                      </a:lnTo>
                      <a:close/>
                      <a:moveTo>
                        <a:pt x="99169" y="89872"/>
                      </a:moveTo>
                      <a:lnTo>
                        <a:pt x="80575" y="89872"/>
                      </a:lnTo>
                      <a:lnTo>
                        <a:pt x="80575" y="71277"/>
                      </a:lnTo>
                      <a:lnTo>
                        <a:pt x="99169" y="71277"/>
                      </a:lnTo>
                      <a:close/>
                      <a:moveTo>
                        <a:pt x="114664" y="164248"/>
                      </a:moveTo>
                      <a:lnTo>
                        <a:pt x="114664" y="120862"/>
                      </a:lnTo>
                      <a:lnTo>
                        <a:pt x="139456" y="120862"/>
                      </a:lnTo>
                      <a:lnTo>
                        <a:pt x="139456" y="164248"/>
                      </a:lnTo>
                      <a:close/>
                      <a:moveTo>
                        <a:pt x="148753" y="58510"/>
                      </a:moveTo>
                      <a:lnTo>
                        <a:pt x="142958" y="68550"/>
                      </a:lnTo>
                      <a:lnTo>
                        <a:pt x="132855" y="62693"/>
                      </a:lnTo>
                      <a:lnTo>
                        <a:pt x="132855" y="74377"/>
                      </a:lnTo>
                      <a:lnTo>
                        <a:pt x="121265" y="74377"/>
                      </a:lnTo>
                      <a:lnTo>
                        <a:pt x="121265" y="62693"/>
                      </a:lnTo>
                      <a:lnTo>
                        <a:pt x="111162" y="68550"/>
                      </a:lnTo>
                      <a:lnTo>
                        <a:pt x="105367" y="58510"/>
                      </a:lnTo>
                      <a:lnTo>
                        <a:pt x="115501" y="52683"/>
                      </a:lnTo>
                      <a:lnTo>
                        <a:pt x="105367" y="46857"/>
                      </a:lnTo>
                      <a:lnTo>
                        <a:pt x="111162" y="36816"/>
                      </a:lnTo>
                      <a:lnTo>
                        <a:pt x="121265" y="42674"/>
                      </a:lnTo>
                      <a:lnTo>
                        <a:pt x="121265" y="30990"/>
                      </a:lnTo>
                      <a:lnTo>
                        <a:pt x="132855" y="30990"/>
                      </a:lnTo>
                      <a:lnTo>
                        <a:pt x="132855" y="42674"/>
                      </a:lnTo>
                      <a:lnTo>
                        <a:pt x="142958" y="36816"/>
                      </a:lnTo>
                      <a:lnTo>
                        <a:pt x="148753" y="46857"/>
                      </a:lnTo>
                      <a:lnTo>
                        <a:pt x="138619" y="52683"/>
                      </a:lnTo>
                      <a:close/>
                      <a:moveTo>
                        <a:pt x="173545" y="151852"/>
                      </a:moveTo>
                      <a:lnTo>
                        <a:pt x="154951" y="151852"/>
                      </a:lnTo>
                      <a:lnTo>
                        <a:pt x="154951" y="133258"/>
                      </a:lnTo>
                      <a:lnTo>
                        <a:pt x="173545" y="133258"/>
                      </a:lnTo>
                      <a:close/>
                      <a:moveTo>
                        <a:pt x="173545" y="120862"/>
                      </a:moveTo>
                      <a:lnTo>
                        <a:pt x="154951" y="120862"/>
                      </a:lnTo>
                      <a:lnTo>
                        <a:pt x="154951" y="102268"/>
                      </a:lnTo>
                      <a:lnTo>
                        <a:pt x="173545" y="102268"/>
                      </a:lnTo>
                      <a:close/>
                      <a:moveTo>
                        <a:pt x="173545" y="89872"/>
                      </a:moveTo>
                      <a:lnTo>
                        <a:pt x="154951" y="89872"/>
                      </a:lnTo>
                      <a:lnTo>
                        <a:pt x="154951" y="71277"/>
                      </a:lnTo>
                      <a:lnTo>
                        <a:pt x="173545" y="71277"/>
                      </a:lnTo>
                      <a:close/>
                      <a:moveTo>
                        <a:pt x="204535" y="151852"/>
                      </a:moveTo>
                      <a:lnTo>
                        <a:pt x="185941" y="151852"/>
                      </a:lnTo>
                      <a:lnTo>
                        <a:pt x="185941" y="133258"/>
                      </a:lnTo>
                      <a:lnTo>
                        <a:pt x="204535" y="133258"/>
                      </a:lnTo>
                      <a:close/>
                      <a:moveTo>
                        <a:pt x="204535" y="120862"/>
                      </a:moveTo>
                      <a:lnTo>
                        <a:pt x="185941" y="120862"/>
                      </a:lnTo>
                      <a:lnTo>
                        <a:pt x="185941" y="102268"/>
                      </a:lnTo>
                      <a:lnTo>
                        <a:pt x="204535" y="102268"/>
                      </a:lnTo>
                      <a:close/>
                      <a:moveTo>
                        <a:pt x="204535" y="89872"/>
                      </a:moveTo>
                      <a:lnTo>
                        <a:pt x="185941" y="89872"/>
                      </a:lnTo>
                      <a:lnTo>
                        <a:pt x="185941" y="71277"/>
                      </a:lnTo>
                      <a:lnTo>
                        <a:pt x="204535" y="71277"/>
                      </a:lnTo>
                      <a:close/>
                      <a:moveTo>
                        <a:pt x="235526" y="151852"/>
                      </a:moveTo>
                      <a:lnTo>
                        <a:pt x="216931" y="151852"/>
                      </a:lnTo>
                      <a:lnTo>
                        <a:pt x="216931" y="133258"/>
                      </a:lnTo>
                      <a:lnTo>
                        <a:pt x="235526" y="133258"/>
                      </a:lnTo>
                      <a:close/>
                      <a:moveTo>
                        <a:pt x="235526" y="120862"/>
                      </a:moveTo>
                      <a:lnTo>
                        <a:pt x="216931" y="120862"/>
                      </a:lnTo>
                      <a:lnTo>
                        <a:pt x="216931" y="102268"/>
                      </a:lnTo>
                      <a:lnTo>
                        <a:pt x="235526" y="102268"/>
                      </a:lnTo>
                      <a:close/>
                      <a:moveTo>
                        <a:pt x="235526" y="89872"/>
                      </a:moveTo>
                      <a:lnTo>
                        <a:pt x="216931" y="89872"/>
                      </a:lnTo>
                      <a:lnTo>
                        <a:pt x="216931" y="71277"/>
                      </a:lnTo>
                      <a:lnTo>
                        <a:pt x="235526" y="71277"/>
                      </a:lnTo>
                      <a:close/>
                    </a:path>
                  </a:pathLst>
                </a:custGeom>
                <a:grpFill/>
                <a:ln w="3076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B5F91536-E1E2-EBD3-10BB-C98E1348EBFF}"/>
                    </a:ext>
                  </a:extLst>
                </p:cNvPr>
                <p:cNvSpPr/>
                <p:nvPr/>
              </p:nvSpPr>
              <p:spPr>
                <a:xfrm>
                  <a:off x="9124408" y="2635406"/>
                  <a:ext cx="107907" cy="62724"/>
                </a:xfrm>
                <a:custGeom>
                  <a:avLst/>
                  <a:gdLst>
                    <a:gd name="csX0" fmla="*/ 53954 w 107907"/>
                    <a:gd name="csY0" fmla="*/ 17540 h 62724"/>
                    <a:gd name="csX1" fmla="*/ 99169 w 107907"/>
                    <a:gd name="csY1" fmla="*/ 62724 h 62724"/>
                    <a:gd name="csX2" fmla="*/ 107908 w 107907"/>
                    <a:gd name="csY2" fmla="*/ 53985 h 62724"/>
                    <a:gd name="csX3" fmla="*/ 53954 w 107907"/>
                    <a:gd name="csY3" fmla="*/ 0 h 62724"/>
                    <a:gd name="csX4" fmla="*/ 0 w 107907"/>
                    <a:gd name="csY4" fmla="*/ 53985 h 62724"/>
                    <a:gd name="csX5" fmla="*/ 8739 w 107907"/>
                    <a:gd name="csY5" fmla="*/ 62724 h 62724"/>
                    <a:gd name="csX6" fmla="*/ 53954 w 107907"/>
                    <a:gd name="csY6" fmla="*/ 17540 h 6272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107907" h="62724">
                      <a:moveTo>
                        <a:pt x="53954" y="17540"/>
                      </a:moveTo>
                      <a:lnTo>
                        <a:pt x="99169" y="62724"/>
                      </a:lnTo>
                      <a:lnTo>
                        <a:pt x="107908" y="53985"/>
                      </a:lnTo>
                      <a:lnTo>
                        <a:pt x="53954" y="0"/>
                      </a:lnTo>
                      <a:lnTo>
                        <a:pt x="0" y="53985"/>
                      </a:lnTo>
                      <a:lnTo>
                        <a:pt x="8739" y="62724"/>
                      </a:lnTo>
                      <a:lnTo>
                        <a:pt x="53954" y="17540"/>
                      </a:lnTo>
                      <a:close/>
                    </a:path>
                  </a:pathLst>
                </a:custGeom>
                <a:grpFill/>
                <a:ln w="3076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525F53A-265C-8F37-0C81-DD747419B99E}"/>
                  </a:ext>
                </a:extLst>
              </p:cNvPr>
              <p:cNvGrpSpPr/>
              <p:nvPr/>
            </p:nvGrpSpPr>
            <p:grpSpPr>
              <a:xfrm>
                <a:off x="8924126" y="2529530"/>
                <a:ext cx="467354" cy="455242"/>
                <a:chOff x="8924126" y="2529530"/>
                <a:chExt cx="467354" cy="455242"/>
              </a:xfrm>
              <a:grpFill/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94CDB833-AC33-306B-A1C5-C117F4A83802}"/>
                    </a:ext>
                  </a:extLst>
                </p:cNvPr>
                <p:cNvSpPr/>
                <p:nvPr/>
              </p:nvSpPr>
              <p:spPr>
                <a:xfrm>
                  <a:off x="8924126" y="2658905"/>
                  <a:ext cx="235836" cy="295367"/>
                </a:xfrm>
                <a:custGeom>
                  <a:avLst/>
                  <a:gdLst>
                    <a:gd name="csX0" fmla="*/ 222965 w 235836"/>
                    <a:gd name="csY0" fmla="*/ 267248 h 295367"/>
                    <a:gd name="csX1" fmla="*/ 68353 w 235836"/>
                    <a:gd name="csY1" fmla="*/ 84563 h 295367"/>
                    <a:gd name="csX2" fmla="*/ 71773 w 235836"/>
                    <a:gd name="csY2" fmla="*/ 51147 h 295367"/>
                    <a:gd name="csX3" fmla="*/ 72343 w 235836"/>
                    <a:gd name="csY3" fmla="*/ 51147 h 295367"/>
                    <a:gd name="csX4" fmla="*/ 85381 w 235836"/>
                    <a:gd name="csY4" fmla="*/ 73733 h 295367"/>
                    <a:gd name="csX5" fmla="*/ 104868 w 235836"/>
                    <a:gd name="csY5" fmla="*/ 78970 h 295367"/>
                    <a:gd name="csX6" fmla="*/ 110105 w 235836"/>
                    <a:gd name="csY6" fmla="*/ 59483 h 295367"/>
                    <a:gd name="csX7" fmla="*/ 79824 w 235836"/>
                    <a:gd name="csY7" fmla="*/ 7114 h 295367"/>
                    <a:gd name="csX8" fmla="*/ 71203 w 235836"/>
                    <a:gd name="csY8" fmla="*/ 488 h 295367"/>
                    <a:gd name="csX9" fmla="*/ 60373 w 235836"/>
                    <a:gd name="csY9" fmla="*/ 1913 h 295367"/>
                    <a:gd name="csX10" fmla="*/ 7648 w 235836"/>
                    <a:gd name="csY10" fmla="*/ 32337 h 295367"/>
                    <a:gd name="csX11" fmla="*/ 1626 w 235836"/>
                    <a:gd name="csY11" fmla="*/ 51569 h 295367"/>
                    <a:gd name="csX12" fmla="*/ 20858 w 235836"/>
                    <a:gd name="csY12" fmla="*/ 57590 h 295367"/>
                    <a:gd name="csX13" fmla="*/ 21898 w 235836"/>
                    <a:gd name="csY13" fmla="*/ 56989 h 295367"/>
                    <a:gd name="csX14" fmla="*/ 43700 w 235836"/>
                    <a:gd name="csY14" fmla="*/ 44378 h 295367"/>
                    <a:gd name="csX15" fmla="*/ 39853 w 235836"/>
                    <a:gd name="csY15" fmla="*/ 84563 h 295367"/>
                    <a:gd name="csX16" fmla="*/ 217978 w 235836"/>
                    <a:gd name="csY16" fmla="*/ 295321 h 295367"/>
                    <a:gd name="csX17" fmla="*/ 220400 w 235836"/>
                    <a:gd name="csY17" fmla="*/ 295321 h 295367"/>
                    <a:gd name="csX18" fmla="*/ 235790 w 235836"/>
                    <a:gd name="csY18" fmla="*/ 282211 h 295367"/>
                    <a:gd name="csX19" fmla="*/ 222680 w 235836"/>
                    <a:gd name="csY19" fmla="*/ 266821 h 29536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235836" h="295367">
                      <a:moveTo>
                        <a:pt x="222965" y="267248"/>
                      </a:moveTo>
                      <a:cubicBezTo>
                        <a:pt x="133589" y="252531"/>
                        <a:pt x="68092" y="175143"/>
                        <a:pt x="68353" y="84563"/>
                      </a:cubicBezTo>
                      <a:cubicBezTo>
                        <a:pt x="68487" y="73344"/>
                        <a:pt x="69631" y="62161"/>
                        <a:pt x="71773" y="51147"/>
                      </a:cubicBezTo>
                      <a:lnTo>
                        <a:pt x="72343" y="51147"/>
                      </a:lnTo>
                      <a:lnTo>
                        <a:pt x="85381" y="73733"/>
                      </a:lnTo>
                      <a:cubicBezTo>
                        <a:pt x="89316" y="80560"/>
                        <a:pt x="98041" y="82905"/>
                        <a:pt x="104868" y="78970"/>
                      </a:cubicBezTo>
                      <a:cubicBezTo>
                        <a:pt x="111695" y="75035"/>
                        <a:pt x="114040" y="66310"/>
                        <a:pt x="110105" y="59483"/>
                      </a:cubicBezTo>
                      <a:lnTo>
                        <a:pt x="79824" y="7114"/>
                      </a:lnTo>
                      <a:cubicBezTo>
                        <a:pt x="77939" y="3853"/>
                        <a:pt x="74839" y="1471"/>
                        <a:pt x="71203" y="488"/>
                      </a:cubicBezTo>
                      <a:cubicBezTo>
                        <a:pt x="67547" y="-494"/>
                        <a:pt x="63650" y="19"/>
                        <a:pt x="60373" y="1913"/>
                      </a:cubicBezTo>
                      <a:lnTo>
                        <a:pt x="7648" y="32337"/>
                      </a:lnTo>
                      <a:cubicBezTo>
                        <a:pt x="674" y="35985"/>
                        <a:pt x="-2022" y="44596"/>
                        <a:pt x="1626" y="51569"/>
                      </a:cubicBezTo>
                      <a:cubicBezTo>
                        <a:pt x="5274" y="58543"/>
                        <a:pt x="13885" y="61238"/>
                        <a:pt x="20858" y="57590"/>
                      </a:cubicBezTo>
                      <a:cubicBezTo>
                        <a:pt x="21213" y="57405"/>
                        <a:pt x="21560" y="57205"/>
                        <a:pt x="21898" y="56989"/>
                      </a:cubicBezTo>
                      <a:lnTo>
                        <a:pt x="43700" y="44378"/>
                      </a:lnTo>
                      <a:cubicBezTo>
                        <a:pt x="41164" y="57624"/>
                        <a:pt x="39876" y="71078"/>
                        <a:pt x="39853" y="84563"/>
                      </a:cubicBezTo>
                      <a:cubicBezTo>
                        <a:pt x="39529" y="188984"/>
                        <a:pt x="114963" y="278238"/>
                        <a:pt x="217978" y="295321"/>
                      </a:cubicBezTo>
                      <a:lnTo>
                        <a:pt x="220400" y="295321"/>
                      </a:lnTo>
                      <a:cubicBezTo>
                        <a:pt x="228270" y="295951"/>
                        <a:pt x="235160" y="290081"/>
                        <a:pt x="235790" y="282211"/>
                      </a:cubicBezTo>
                      <a:cubicBezTo>
                        <a:pt x="236420" y="274340"/>
                        <a:pt x="230550" y="267451"/>
                        <a:pt x="222680" y="266821"/>
                      </a:cubicBezTo>
                      <a:close/>
                    </a:path>
                  </a:pathLst>
                </a:custGeom>
                <a:grpFill/>
                <a:ln w="704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DA2FB6F3-67A4-F404-9D39-BCF947A2533B}"/>
                    </a:ext>
                  </a:extLst>
                </p:cNvPr>
                <p:cNvSpPr/>
                <p:nvPr/>
              </p:nvSpPr>
              <p:spPr>
                <a:xfrm>
                  <a:off x="9196714" y="2659593"/>
                  <a:ext cx="194766" cy="325179"/>
                </a:xfrm>
                <a:custGeom>
                  <a:avLst/>
                  <a:gdLst>
                    <a:gd name="csX0" fmla="*/ 194765 w 194766"/>
                    <a:gd name="csY0" fmla="*/ 83875 h 325179"/>
                    <a:gd name="csX1" fmla="*/ 181441 w 194766"/>
                    <a:gd name="csY1" fmla="*/ 9276 h 325179"/>
                    <a:gd name="csX2" fmla="*/ 163094 w 194766"/>
                    <a:gd name="csY2" fmla="*/ 904 h 325179"/>
                    <a:gd name="csX3" fmla="*/ 154722 w 194766"/>
                    <a:gd name="csY3" fmla="*/ 19251 h 325179"/>
                    <a:gd name="csX4" fmla="*/ 45700 w 194766"/>
                    <a:gd name="csY4" fmla="*/ 257472 h 325179"/>
                    <a:gd name="csX5" fmla="*/ 43644 w 194766"/>
                    <a:gd name="csY5" fmla="*/ 258224 h 325179"/>
                    <a:gd name="csX6" fmla="*/ 43644 w 194766"/>
                    <a:gd name="csY6" fmla="*/ 258224 h 325179"/>
                    <a:gd name="csX7" fmla="*/ 56611 w 194766"/>
                    <a:gd name="csY7" fmla="*/ 235566 h 325179"/>
                    <a:gd name="csX8" fmla="*/ 51339 w 194766"/>
                    <a:gd name="csY8" fmla="*/ 216044 h 325179"/>
                    <a:gd name="csX9" fmla="*/ 31816 w 194766"/>
                    <a:gd name="csY9" fmla="*/ 221316 h 325179"/>
                    <a:gd name="csX10" fmla="*/ 1891 w 194766"/>
                    <a:gd name="csY10" fmla="*/ 273828 h 325179"/>
                    <a:gd name="csX11" fmla="*/ 7163 w 194766"/>
                    <a:gd name="csY11" fmla="*/ 293278 h 325179"/>
                    <a:gd name="csX12" fmla="*/ 7164 w 194766"/>
                    <a:gd name="csY12" fmla="*/ 293279 h 325179"/>
                    <a:gd name="csX13" fmla="*/ 59675 w 194766"/>
                    <a:gd name="csY13" fmla="*/ 323275 h 325179"/>
                    <a:gd name="csX14" fmla="*/ 79197 w 194766"/>
                    <a:gd name="csY14" fmla="*/ 318003 h 325179"/>
                    <a:gd name="csX15" fmla="*/ 73925 w 194766"/>
                    <a:gd name="csY15" fmla="*/ 298480 h 325179"/>
                    <a:gd name="csX16" fmla="*/ 51695 w 194766"/>
                    <a:gd name="csY16" fmla="*/ 285869 h 325179"/>
                    <a:gd name="csX17" fmla="*/ 194765 w 194766"/>
                    <a:gd name="csY17" fmla="*/ 83875 h 3251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</a:cxnLst>
                  <a:rect l="l" t="t" r="r" b="b"/>
                  <a:pathLst>
                    <a:path w="194766" h="325179">
                      <a:moveTo>
                        <a:pt x="194765" y="83875"/>
                      </a:moveTo>
                      <a:cubicBezTo>
                        <a:pt x="194794" y="58415"/>
                        <a:pt x="190282" y="33153"/>
                        <a:pt x="181441" y="9276"/>
                      </a:cubicBezTo>
                      <a:cubicBezTo>
                        <a:pt x="178687" y="1898"/>
                        <a:pt x="170472" y="-1850"/>
                        <a:pt x="163094" y="904"/>
                      </a:cubicBezTo>
                      <a:cubicBezTo>
                        <a:pt x="155716" y="3659"/>
                        <a:pt x="151968" y="11873"/>
                        <a:pt x="154722" y="19251"/>
                      </a:cubicBezTo>
                      <a:cubicBezTo>
                        <a:pt x="190399" y="115140"/>
                        <a:pt x="141589" y="221795"/>
                        <a:pt x="45700" y="257472"/>
                      </a:cubicBezTo>
                      <a:cubicBezTo>
                        <a:pt x="45016" y="257727"/>
                        <a:pt x="44330" y="257977"/>
                        <a:pt x="43644" y="258224"/>
                      </a:cubicBezTo>
                      <a:lnTo>
                        <a:pt x="43644" y="258224"/>
                      </a:lnTo>
                      <a:lnTo>
                        <a:pt x="56611" y="235566"/>
                      </a:lnTo>
                      <a:cubicBezTo>
                        <a:pt x="60546" y="228719"/>
                        <a:pt x="58186" y="219979"/>
                        <a:pt x="51339" y="216044"/>
                      </a:cubicBezTo>
                      <a:cubicBezTo>
                        <a:pt x="44491" y="212109"/>
                        <a:pt x="35751" y="214469"/>
                        <a:pt x="31816" y="221316"/>
                      </a:cubicBezTo>
                      <a:lnTo>
                        <a:pt x="1891" y="273828"/>
                      </a:lnTo>
                      <a:cubicBezTo>
                        <a:pt x="-2024" y="280655"/>
                        <a:pt x="336" y="289363"/>
                        <a:pt x="7163" y="293278"/>
                      </a:cubicBezTo>
                      <a:cubicBezTo>
                        <a:pt x="7163" y="293279"/>
                        <a:pt x="7164" y="293279"/>
                        <a:pt x="7164" y="293279"/>
                      </a:cubicBezTo>
                      <a:lnTo>
                        <a:pt x="59675" y="323275"/>
                      </a:lnTo>
                      <a:cubicBezTo>
                        <a:pt x="66522" y="327210"/>
                        <a:pt x="75262" y="324850"/>
                        <a:pt x="79197" y="318003"/>
                      </a:cubicBezTo>
                      <a:cubicBezTo>
                        <a:pt x="83132" y="311155"/>
                        <a:pt x="80772" y="302415"/>
                        <a:pt x="73925" y="298480"/>
                      </a:cubicBezTo>
                      <a:lnTo>
                        <a:pt x="51695" y="285869"/>
                      </a:lnTo>
                      <a:cubicBezTo>
                        <a:pt x="137663" y="256046"/>
                        <a:pt x="195160" y="174868"/>
                        <a:pt x="194765" y="83875"/>
                      </a:cubicBezTo>
                      <a:close/>
                    </a:path>
                  </a:pathLst>
                </a:custGeom>
                <a:grpFill/>
                <a:ln w="704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2383254A-7F3D-9324-02D9-18D554D0756A}"/>
                    </a:ext>
                  </a:extLst>
                </p:cNvPr>
                <p:cNvSpPr/>
                <p:nvPr/>
              </p:nvSpPr>
              <p:spPr>
                <a:xfrm>
                  <a:off x="9010852" y="2529530"/>
                  <a:ext cx="334171" cy="99749"/>
                </a:xfrm>
                <a:custGeom>
                  <a:avLst/>
                  <a:gdLst>
                    <a:gd name="csX0" fmla="*/ 259502 w 334171"/>
                    <a:gd name="csY0" fmla="*/ 71224 h 99749"/>
                    <a:gd name="csX1" fmla="*/ 245252 w 334171"/>
                    <a:gd name="csY1" fmla="*/ 85474 h 99749"/>
                    <a:gd name="csX2" fmla="*/ 259502 w 334171"/>
                    <a:gd name="csY2" fmla="*/ 99724 h 99749"/>
                    <a:gd name="csX3" fmla="*/ 318069 w 334171"/>
                    <a:gd name="csY3" fmla="*/ 99724 h 99749"/>
                    <a:gd name="csX4" fmla="*/ 319708 w 334171"/>
                    <a:gd name="csY4" fmla="*/ 99724 h 99749"/>
                    <a:gd name="csX5" fmla="*/ 327403 w 334171"/>
                    <a:gd name="csY5" fmla="*/ 97373 h 99749"/>
                    <a:gd name="csX6" fmla="*/ 328400 w 334171"/>
                    <a:gd name="csY6" fmla="*/ 96731 h 99749"/>
                    <a:gd name="csX7" fmla="*/ 328828 w 334171"/>
                    <a:gd name="csY7" fmla="*/ 96375 h 99749"/>
                    <a:gd name="csX8" fmla="*/ 328828 w 334171"/>
                    <a:gd name="csY8" fmla="*/ 96375 h 99749"/>
                    <a:gd name="csX9" fmla="*/ 329754 w 334171"/>
                    <a:gd name="csY9" fmla="*/ 95663 h 99749"/>
                    <a:gd name="csX10" fmla="*/ 334172 w 334171"/>
                    <a:gd name="csY10" fmla="*/ 85474 h 99749"/>
                    <a:gd name="csX11" fmla="*/ 334172 w 334171"/>
                    <a:gd name="csY11" fmla="*/ 25054 h 99749"/>
                    <a:gd name="csX12" fmla="*/ 319922 w 334171"/>
                    <a:gd name="csY12" fmla="*/ 10804 h 99749"/>
                    <a:gd name="csX13" fmla="*/ 305672 w 334171"/>
                    <a:gd name="csY13" fmla="*/ 25054 h 99749"/>
                    <a:gd name="csX14" fmla="*/ 305672 w 334171"/>
                    <a:gd name="csY14" fmla="*/ 51060 h 99749"/>
                    <a:gd name="csX15" fmla="*/ 305672 w 334171"/>
                    <a:gd name="csY15" fmla="*/ 51060 h 99749"/>
                    <a:gd name="csX16" fmla="*/ 4343 w 334171"/>
                    <a:gd name="csY16" fmla="*/ 75119 h 99749"/>
                    <a:gd name="csX17" fmla="*/ 3358 w 334171"/>
                    <a:gd name="csY17" fmla="*/ 76283 h 99749"/>
                    <a:gd name="csX18" fmla="*/ 5068 w 334171"/>
                    <a:gd name="csY18" fmla="*/ 96375 h 99749"/>
                    <a:gd name="csX19" fmla="*/ 25160 w 334171"/>
                    <a:gd name="csY19" fmla="*/ 94665 h 99749"/>
                    <a:gd name="csX20" fmla="*/ 285080 w 334171"/>
                    <a:gd name="csY20" fmla="*/ 71010 h 9974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</a:cxnLst>
                  <a:rect l="l" t="t" r="r" b="b"/>
                  <a:pathLst>
                    <a:path w="334171" h="99749">
                      <a:moveTo>
                        <a:pt x="259502" y="71224"/>
                      </a:moveTo>
                      <a:cubicBezTo>
                        <a:pt x="251631" y="71224"/>
                        <a:pt x="245252" y="77603"/>
                        <a:pt x="245252" y="85474"/>
                      </a:cubicBezTo>
                      <a:cubicBezTo>
                        <a:pt x="245252" y="93344"/>
                        <a:pt x="251631" y="99724"/>
                        <a:pt x="259502" y="99724"/>
                      </a:cubicBezTo>
                      <a:lnTo>
                        <a:pt x="318069" y="99724"/>
                      </a:lnTo>
                      <a:cubicBezTo>
                        <a:pt x="318615" y="99759"/>
                        <a:pt x="319162" y="99759"/>
                        <a:pt x="319708" y="99724"/>
                      </a:cubicBezTo>
                      <a:cubicBezTo>
                        <a:pt x="322450" y="99724"/>
                        <a:pt x="325130" y="98906"/>
                        <a:pt x="327403" y="97373"/>
                      </a:cubicBezTo>
                      <a:lnTo>
                        <a:pt x="328400" y="96731"/>
                      </a:lnTo>
                      <a:lnTo>
                        <a:pt x="328828" y="96375"/>
                      </a:lnTo>
                      <a:lnTo>
                        <a:pt x="328828" y="96375"/>
                      </a:lnTo>
                      <a:lnTo>
                        <a:pt x="329754" y="95663"/>
                      </a:lnTo>
                      <a:cubicBezTo>
                        <a:pt x="332544" y="93003"/>
                        <a:pt x="334137" y="89328"/>
                        <a:pt x="334172" y="85474"/>
                      </a:cubicBezTo>
                      <a:lnTo>
                        <a:pt x="334172" y="25054"/>
                      </a:lnTo>
                      <a:cubicBezTo>
                        <a:pt x="334172" y="17183"/>
                        <a:pt x="327792" y="10804"/>
                        <a:pt x="319922" y="10804"/>
                      </a:cubicBezTo>
                      <a:cubicBezTo>
                        <a:pt x="312051" y="10804"/>
                        <a:pt x="305672" y="17183"/>
                        <a:pt x="305672" y="25054"/>
                      </a:cubicBezTo>
                      <a:lnTo>
                        <a:pt x="305672" y="51060"/>
                      </a:lnTo>
                      <a:lnTo>
                        <a:pt x="305672" y="51060"/>
                      </a:lnTo>
                      <a:cubicBezTo>
                        <a:pt x="215818" y="-25506"/>
                        <a:pt x="80908" y="-14734"/>
                        <a:pt x="4343" y="75119"/>
                      </a:cubicBezTo>
                      <a:cubicBezTo>
                        <a:pt x="4013" y="75505"/>
                        <a:pt x="3685" y="75893"/>
                        <a:pt x="3358" y="76283"/>
                      </a:cubicBezTo>
                      <a:cubicBezTo>
                        <a:pt x="-1718" y="82303"/>
                        <a:pt x="-953" y="91299"/>
                        <a:pt x="5068" y="96375"/>
                      </a:cubicBezTo>
                      <a:cubicBezTo>
                        <a:pt x="11088" y="101451"/>
                        <a:pt x="20084" y="100686"/>
                        <a:pt x="25160" y="94665"/>
                      </a:cubicBezTo>
                      <a:cubicBezTo>
                        <a:pt x="90596" y="16725"/>
                        <a:pt x="206650" y="6164"/>
                        <a:pt x="285080" y="71010"/>
                      </a:cubicBezTo>
                      <a:close/>
                    </a:path>
                  </a:pathLst>
                </a:custGeom>
                <a:grpFill/>
                <a:ln w="704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</p:grp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87BB953-24A7-ABAF-0B4E-8237592C95BC}"/>
              </a:ext>
            </a:extLst>
          </p:cNvPr>
          <p:cNvGrpSpPr/>
          <p:nvPr/>
        </p:nvGrpSpPr>
        <p:grpSpPr>
          <a:xfrm>
            <a:off x="6507756" y="2427245"/>
            <a:ext cx="612000" cy="612000"/>
            <a:chOff x="10614395" y="2443382"/>
            <a:chExt cx="612000" cy="612000"/>
          </a:xfrm>
        </p:grpSpPr>
        <p:sp>
          <p:nvSpPr>
            <p:cNvPr id="22" name="Flowchart: Connector 21">
              <a:extLst>
                <a:ext uri="{FF2B5EF4-FFF2-40B4-BE49-F238E27FC236}">
                  <a16:creationId xmlns:a16="http://schemas.microsoft.com/office/drawing/2014/main" id="{35A194D6-343D-F414-6F2A-90E80A365871}"/>
                </a:ext>
              </a:extLst>
            </p:cNvPr>
            <p:cNvSpPr/>
            <p:nvPr/>
          </p:nvSpPr>
          <p:spPr>
            <a:xfrm>
              <a:off x="10614395" y="2443382"/>
              <a:ext cx="612000" cy="612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srgbClr val="1A1A17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A637CAF-FCBD-A194-A194-0924FC85F5F6}"/>
                </a:ext>
              </a:extLst>
            </p:cNvPr>
            <p:cNvGrpSpPr/>
            <p:nvPr/>
          </p:nvGrpSpPr>
          <p:grpSpPr>
            <a:xfrm>
              <a:off x="10667084" y="2532981"/>
              <a:ext cx="467354" cy="455242"/>
              <a:chOff x="8924126" y="2529530"/>
              <a:chExt cx="467354" cy="455242"/>
            </a:xfrm>
            <a:solidFill>
              <a:schemeClr val="accent3">
                <a:lumMod val="75000"/>
              </a:schemeClr>
            </a:solidFill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05A4D33-7AB3-E658-860C-F60BD6CC3845}"/>
                  </a:ext>
                </a:extLst>
              </p:cNvPr>
              <p:cNvSpPr/>
              <p:nvPr/>
            </p:nvSpPr>
            <p:spPr>
              <a:xfrm>
                <a:off x="8924126" y="2658905"/>
                <a:ext cx="235836" cy="295367"/>
              </a:xfrm>
              <a:custGeom>
                <a:avLst/>
                <a:gdLst>
                  <a:gd name="csX0" fmla="*/ 222965 w 235836"/>
                  <a:gd name="csY0" fmla="*/ 267248 h 295367"/>
                  <a:gd name="csX1" fmla="*/ 68353 w 235836"/>
                  <a:gd name="csY1" fmla="*/ 84563 h 295367"/>
                  <a:gd name="csX2" fmla="*/ 71773 w 235836"/>
                  <a:gd name="csY2" fmla="*/ 51147 h 295367"/>
                  <a:gd name="csX3" fmla="*/ 72343 w 235836"/>
                  <a:gd name="csY3" fmla="*/ 51147 h 295367"/>
                  <a:gd name="csX4" fmla="*/ 85381 w 235836"/>
                  <a:gd name="csY4" fmla="*/ 73733 h 295367"/>
                  <a:gd name="csX5" fmla="*/ 104868 w 235836"/>
                  <a:gd name="csY5" fmla="*/ 78970 h 295367"/>
                  <a:gd name="csX6" fmla="*/ 110105 w 235836"/>
                  <a:gd name="csY6" fmla="*/ 59483 h 295367"/>
                  <a:gd name="csX7" fmla="*/ 79824 w 235836"/>
                  <a:gd name="csY7" fmla="*/ 7114 h 295367"/>
                  <a:gd name="csX8" fmla="*/ 71203 w 235836"/>
                  <a:gd name="csY8" fmla="*/ 488 h 295367"/>
                  <a:gd name="csX9" fmla="*/ 60373 w 235836"/>
                  <a:gd name="csY9" fmla="*/ 1913 h 295367"/>
                  <a:gd name="csX10" fmla="*/ 7648 w 235836"/>
                  <a:gd name="csY10" fmla="*/ 32337 h 295367"/>
                  <a:gd name="csX11" fmla="*/ 1626 w 235836"/>
                  <a:gd name="csY11" fmla="*/ 51569 h 295367"/>
                  <a:gd name="csX12" fmla="*/ 20858 w 235836"/>
                  <a:gd name="csY12" fmla="*/ 57590 h 295367"/>
                  <a:gd name="csX13" fmla="*/ 21898 w 235836"/>
                  <a:gd name="csY13" fmla="*/ 56989 h 295367"/>
                  <a:gd name="csX14" fmla="*/ 43700 w 235836"/>
                  <a:gd name="csY14" fmla="*/ 44378 h 295367"/>
                  <a:gd name="csX15" fmla="*/ 39853 w 235836"/>
                  <a:gd name="csY15" fmla="*/ 84563 h 295367"/>
                  <a:gd name="csX16" fmla="*/ 217978 w 235836"/>
                  <a:gd name="csY16" fmla="*/ 295321 h 295367"/>
                  <a:gd name="csX17" fmla="*/ 220400 w 235836"/>
                  <a:gd name="csY17" fmla="*/ 295321 h 295367"/>
                  <a:gd name="csX18" fmla="*/ 235790 w 235836"/>
                  <a:gd name="csY18" fmla="*/ 282211 h 295367"/>
                  <a:gd name="csX19" fmla="*/ 222680 w 235836"/>
                  <a:gd name="csY19" fmla="*/ 266821 h 2953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235836" h="295367">
                    <a:moveTo>
                      <a:pt x="222965" y="267248"/>
                    </a:moveTo>
                    <a:cubicBezTo>
                      <a:pt x="133589" y="252531"/>
                      <a:pt x="68092" y="175143"/>
                      <a:pt x="68353" y="84563"/>
                    </a:cubicBezTo>
                    <a:cubicBezTo>
                      <a:pt x="68487" y="73344"/>
                      <a:pt x="69631" y="62161"/>
                      <a:pt x="71773" y="51147"/>
                    </a:cubicBezTo>
                    <a:lnTo>
                      <a:pt x="72343" y="51147"/>
                    </a:lnTo>
                    <a:lnTo>
                      <a:pt x="85381" y="73733"/>
                    </a:lnTo>
                    <a:cubicBezTo>
                      <a:pt x="89316" y="80560"/>
                      <a:pt x="98041" y="82905"/>
                      <a:pt x="104868" y="78970"/>
                    </a:cubicBezTo>
                    <a:cubicBezTo>
                      <a:pt x="111695" y="75035"/>
                      <a:pt x="114040" y="66310"/>
                      <a:pt x="110105" y="59483"/>
                    </a:cubicBezTo>
                    <a:lnTo>
                      <a:pt x="79824" y="7114"/>
                    </a:lnTo>
                    <a:cubicBezTo>
                      <a:pt x="77939" y="3853"/>
                      <a:pt x="74839" y="1471"/>
                      <a:pt x="71203" y="488"/>
                    </a:cubicBezTo>
                    <a:cubicBezTo>
                      <a:pt x="67547" y="-494"/>
                      <a:pt x="63650" y="19"/>
                      <a:pt x="60373" y="1913"/>
                    </a:cubicBezTo>
                    <a:lnTo>
                      <a:pt x="7648" y="32337"/>
                    </a:lnTo>
                    <a:cubicBezTo>
                      <a:pt x="674" y="35985"/>
                      <a:pt x="-2022" y="44596"/>
                      <a:pt x="1626" y="51569"/>
                    </a:cubicBezTo>
                    <a:cubicBezTo>
                      <a:pt x="5274" y="58543"/>
                      <a:pt x="13885" y="61238"/>
                      <a:pt x="20858" y="57590"/>
                    </a:cubicBezTo>
                    <a:cubicBezTo>
                      <a:pt x="21213" y="57405"/>
                      <a:pt x="21560" y="57205"/>
                      <a:pt x="21898" y="56989"/>
                    </a:cubicBezTo>
                    <a:lnTo>
                      <a:pt x="43700" y="44378"/>
                    </a:lnTo>
                    <a:cubicBezTo>
                      <a:pt x="41164" y="57624"/>
                      <a:pt x="39876" y="71078"/>
                      <a:pt x="39853" y="84563"/>
                    </a:cubicBezTo>
                    <a:cubicBezTo>
                      <a:pt x="39529" y="188984"/>
                      <a:pt x="114963" y="278238"/>
                      <a:pt x="217978" y="295321"/>
                    </a:cubicBezTo>
                    <a:lnTo>
                      <a:pt x="220400" y="295321"/>
                    </a:lnTo>
                    <a:cubicBezTo>
                      <a:pt x="228270" y="295951"/>
                      <a:pt x="235160" y="290081"/>
                      <a:pt x="235790" y="282211"/>
                    </a:cubicBezTo>
                    <a:cubicBezTo>
                      <a:pt x="236420" y="274340"/>
                      <a:pt x="230550" y="267451"/>
                      <a:pt x="222680" y="266821"/>
                    </a:cubicBezTo>
                    <a:close/>
                  </a:path>
                </a:pathLst>
              </a:custGeom>
              <a:grpFill/>
              <a:ln w="704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CFF4B76-DA9F-D44A-01A6-AD30EED7423A}"/>
                  </a:ext>
                </a:extLst>
              </p:cNvPr>
              <p:cNvSpPr/>
              <p:nvPr/>
            </p:nvSpPr>
            <p:spPr>
              <a:xfrm>
                <a:off x="9196714" y="2659593"/>
                <a:ext cx="194766" cy="325179"/>
              </a:xfrm>
              <a:custGeom>
                <a:avLst/>
                <a:gdLst>
                  <a:gd name="csX0" fmla="*/ 194765 w 194766"/>
                  <a:gd name="csY0" fmla="*/ 83875 h 325179"/>
                  <a:gd name="csX1" fmla="*/ 181441 w 194766"/>
                  <a:gd name="csY1" fmla="*/ 9276 h 325179"/>
                  <a:gd name="csX2" fmla="*/ 163094 w 194766"/>
                  <a:gd name="csY2" fmla="*/ 904 h 325179"/>
                  <a:gd name="csX3" fmla="*/ 154722 w 194766"/>
                  <a:gd name="csY3" fmla="*/ 19251 h 325179"/>
                  <a:gd name="csX4" fmla="*/ 45700 w 194766"/>
                  <a:gd name="csY4" fmla="*/ 257472 h 325179"/>
                  <a:gd name="csX5" fmla="*/ 43644 w 194766"/>
                  <a:gd name="csY5" fmla="*/ 258224 h 325179"/>
                  <a:gd name="csX6" fmla="*/ 43644 w 194766"/>
                  <a:gd name="csY6" fmla="*/ 258224 h 325179"/>
                  <a:gd name="csX7" fmla="*/ 56611 w 194766"/>
                  <a:gd name="csY7" fmla="*/ 235566 h 325179"/>
                  <a:gd name="csX8" fmla="*/ 51339 w 194766"/>
                  <a:gd name="csY8" fmla="*/ 216044 h 325179"/>
                  <a:gd name="csX9" fmla="*/ 31816 w 194766"/>
                  <a:gd name="csY9" fmla="*/ 221316 h 325179"/>
                  <a:gd name="csX10" fmla="*/ 1891 w 194766"/>
                  <a:gd name="csY10" fmla="*/ 273828 h 325179"/>
                  <a:gd name="csX11" fmla="*/ 7163 w 194766"/>
                  <a:gd name="csY11" fmla="*/ 293278 h 325179"/>
                  <a:gd name="csX12" fmla="*/ 7164 w 194766"/>
                  <a:gd name="csY12" fmla="*/ 293279 h 325179"/>
                  <a:gd name="csX13" fmla="*/ 59675 w 194766"/>
                  <a:gd name="csY13" fmla="*/ 323275 h 325179"/>
                  <a:gd name="csX14" fmla="*/ 79197 w 194766"/>
                  <a:gd name="csY14" fmla="*/ 318003 h 325179"/>
                  <a:gd name="csX15" fmla="*/ 73925 w 194766"/>
                  <a:gd name="csY15" fmla="*/ 298480 h 325179"/>
                  <a:gd name="csX16" fmla="*/ 51695 w 194766"/>
                  <a:gd name="csY16" fmla="*/ 285869 h 325179"/>
                  <a:gd name="csX17" fmla="*/ 194765 w 194766"/>
                  <a:gd name="csY17" fmla="*/ 83875 h 3251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194766" h="325179">
                    <a:moveTo>
                      <a:pt x="194765" y="83875"/>
                    </a:moveTo>
                    <a:cubicBezTo>
                      <a:pt x="194794" y="58415"/>
                      <a:pt x="190282" y="33153"/>
                      <a:pt x="181441" y="9276"/>
                    </a:cubicBezTo>
                    <a:cubicBezTo>
                      <a:pt x="178687" y="1898"/>
                      <a:pt x="170472" y="-1850"/>
                      <a:pt x="163094" y="904"/>
                    </a:cubicBezTo>
                    <a:cubicBezTo>
                      <a:pt x="155716" y="3659"/>
                      <a:pt x="151968" y="11873"/>
                      <a:pt x="154722" y="19251"/>
                    </a:cubicBezTo>
                    <a:cubicBezTo>
                      <a:pt x="190399" y="115140"/>
                      <a:pt x="141589" y="221795"/>
                      <a:pt x="45700" y="257472"/>
                    </a:cubicBezTo>
                    <a:cubicBezTo>
                      <a:pt x="45016" y="257727"/>
                      <a:pt x="44330" y="257977"/>
                      <a:pt x="43644" y="258224"/>
                    </a:cubicBezTo>
                    <a:lnTo>
                      <a:pt x="43644" y="258224"/>
                    </a:lnTo>
                    <a:lnTo>
                      <a:pt x="56611" y="235566"/>
                    </a:lnTo>
                    <a:cubicBezTo>
                      <a:pt x="60546" y="228719"/>
                      <a:pt x="58186" y="219979"/>
                      <a:pt x="51339" y="216044"/>
                    </a:cubicBezTo>
                    <a:cubicBezTo>
                      <a:pt x="44491" y="212109"/>
                      <a:pt x="35751" y="214469"/>
                      <a:pt x="31816" y="221316"/>
                    </a:cubicBezTo>
                    <a:lnTo>
                      <a:pt x="1891" y="273828"/>
                    </a:lnTo>
                    <a:cubicBezTo>
                      <a:pt x="-2024" y="280655"/>
                      <a:pt x="336" y="289363"/>
                      <a:pt x="7163" y="293278"/>
                    </a:cubicBezTo>
                    <a:cubicBezTo>
                      <a:pt x="7163" y="293279"/>
                      <a:pt x="7164" y="293279"/>
                      <a:pt x="7164" y="293279"/>
                    </a:cubicBezTo>
                    <a:lnTo>
                      <a:pt x="59675" y="323275"/>
                    </a:lnTo>
                    <a:cubicBezTo>
                      <a:pt x="66522" y="327210"/>
                      <a:pt x="75262" y="324850"/>
                      <a:pt x="79197" y="318003"/>
                    </a:cubicBezTo>
                    <a:cubicBezTo>
                      <a:pt x="83132" y="311155"/>
                      <a:pt x="80772" y="302415"/>
                      <a:pt x="73925" y="298480"/>
                    </a:cubicBezTo>
                    <a:lnTo>
                      <a:pt x="51695" y="285869"/>
                    </a:lnTo>
                    <a:cubicBezTo>
                      <a:pt x="137663" y="256046"/>
                      <a:pt x="195160" y="174868"/>
                      <a:pt x="194765" y="83875"/>
                    </a:cubicBezTo>
                    <a:close/>
                  </a:path>
                </a:pathLst>
              </a:custGeom>
              <a:grpFill/>
              <a:ln w="704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6DDDB2E-A243-D438-47DA-ECA4FAA9259F}"/>
                  </a:ext>
                </a:extLst>
              </p:cNvPr>
              <p:cNvSpPr/>
              <p:nvPr/>
            </p:nvSpPr>
            <p:spPr>
              <a:xfrm>
                <a:off x="9010852" y="2529530"/>
                <a:ext cx="334171" cy="99749"/>
              </a:xfrm>
              <a:custGeom>
                <a:avLst/>
                <a:gdLst>
                  <a:gd name="csX0" fmla="*/ 259502 w 334171"/>
                  <a:gd name="csY0" fmla="*/ 71224 h 99749"/>
                  <a:gd name="csX1" fmla="*/ 245252 w 334171"/>
                  <a:gd name="csY1" fmla="*/ 85474 h 99749"/>
                  <a:gd name="csX2" fmla="*/ 259502 w 334171"/>
                  <a:gd name="csY2" fmla="*/ 99724 h 99749"/>
                  <a:gd name="csX3" fmla="*/ 318069 w 334171"/>
                  <a:gd name="csY3" fmla="*/ 99724 h 99749"/>
                  <a:gd name="csX4" fmla="*/ 319708 w 334171"/>
                  <a:gd name="csY4" fmla="*/ 99724 h 99749"/>
                  <a:gd name="csX5" fmla="*/ 327403 w 334171"/>
                  <a:gd name="csY5" fmla="*/ 97373 h 99749"/>
                  <a:gd name="csX6" fmla="*/ 328400 w 334171"/>
                  <a:gd name="csY6" fmla="*/ 96731 h 99749"/>
                  <a:gd name="csX7" fmla="*/ 328828 w 334171"/>
                  <a:gd name="csY7" fmla="*/ 96375 h 99749"/>
                  <a:gd name="csX8" fmla="*/ 328828 w 334171"/>
                  <a:gd name="csY8" fmla="*/ 96375 h 99749"/>
                  <a:gd name="csX9" fmla="*/ 329754 w 334171"/>
                  <a:gd name="csY9" fmla="*/ 95663 h 99749"/>
                  <a:gd name="csX10" fmla="*/ 334172 w 334171"/>
                  <a:gd name="csY10" fmla="*/ 85474 h 99749"/>
                  <a:gd name="csX11" fmla="*/ 334172 w 334171"/>
                  <a:gd name="csY11" fmla="*/ 25054 h 99749"/>
                  <a:gd name="csX12" fmla="*/ 319922 w 334171"/>
                  <a:gd name="csY12" fmla="*/ 10804 h 99749"/>
                  <a:gd name="csX13" fmla="*/ 305672 w 334171"/>
                  <a:gd name="csY13" fmla="*/ 25054 h 99749"/>
                  <a:gd name="csX14" fmla="*/ 305672 w 334171"/>
                  <a:gd name="csY14" fmla="*/ 51060 h 99749"/>
                  <a:gd name="csX15" fmla="*/ 305672 w 334171"/>
                  <a:gd name="csY15" fmla="*/ 51060 h 99749"/>
                  <a:gd name="csX16" fmla="*/ 4343 w 334171"/>
                  <a:gd name="csY16" fmla="*/ 75119 h 99749"/>
                  <a:gd name="csX17" fmla="*/ 3358 w 334171"/>
                  <a:gd name="csY17" fmla="*/ 76283 h 99749"/>
                  <a:gd name="csX18" fmla="*/ 5068 w 334171"/>
                  <a:gd name="csY18" fmla="*/ 96375 h 99749"/>
                  <a:gd name="csX19" fmla="*/ 25160 w 334171"/>
                  <a:gd name="csY19" fmla="*/ 94665 h 99749"/>
                  <a:gd name="csX20" fmla="*/ 285080 w 334171"/>
                  <a:gd name="csY20" fmla="*/ 71010 h 997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334171" h="99749">
                    <a:moveTo>
                      <a:pt x="259502" y="71224"/>
                    </a:moveTo>
                    <a:cubicBezTo>
                      <a:pt x="251631" y="71224"/>
                      <a:pt x="245252" y="77603"/>
                      <a:pt x="245252" y="85474"/>
                    </a:cubicBezTo>
                    <a:cubicBezTo>
                      <a:pt x="245252" y="93344"/>
                      <a:pt x="251631" y="99724"/>
                      <a:pt x="259502" y="99724"/>
                    </a:cubicBezTo>
                    <a:lnTo>
                      <a:pt x="318069" y="99724"/>
                    </a:lnTo>
                    <a:cubicBezTo>
                      <a:pt x="318615" y="99759"/>
                      <a:pt x="319162" y="99759"/>
                      <a:pt x="319708" y="99724"/>
                    </a:cubicBezTo>
                    <a:cubicBezTo>
                      <a:pt x="322450" y="99724"/>
                      <a:pt x="325130" y="98906"/>
                      <a:pt x="327403" y="97373"/>
                    </a:cubicBezTo>
                    <a:lnTo>
                      <a:pt x="328400" y="96731"/>
                    </a:lnTo>
                    <a:lnTo>
                      <a:pt x="328828" y="96375"/>
                    </a:lnTo>
                    <a:lnTo>
                      <a:pt x="328828" y="96375"/>
                    </a:lnTo>
                    <a:lnTo>
                      <a:pt x="329754" y="95663"/>
                    </a:lnTo>
                    <a:cubicBezTo>
                      <a:pt x="332544" y="93003"/>
                      <a:pt x="334137" y="89328"/>
                      <a:pt x="334172" y="85474"/>
                    </a:cubicBezTo>
                    <a:lnTo>
                      <a:pt x="334172" y="25054"/>
                    </a:lnTo>
                    <a:cubicBezTo>
                      <a:pt x="334172" y="17183"/>
                      <a:pt x="327792" y="10804"/>
                      <a:pt x="319922" y="10804"/>
                    </a:cubicBezTo>
                    <a:cubicBezTo>
                      <a:pt x="312051" y="10804"/>
                      <a:pt x="305672" y="17183"/>
                      <a:pt x="305672" y="25054"/>
                    </a:cubicBezTo>
                    <a:lnTo>
                      <a:pt x="305672" y="51060"/>
                    </a:lnTo>
                    <a:lnTo>
                      <a:pt x="305672" y="51060"/>
                    </a:lnTo>
                    <a:cubicBezTo>
                      <a:pt x="215818" y="-25506"/>
                      <a:pt x="80908" y="-14734"/>
                      <a:pt x="4343" y="75119"/>
                    </a:cubicBezTo>
                    <a:cubicBezTo>
                      <a:pt x="4013" y="75505"/>
                      <a:pt x="3685" y="75893"/>
                      <a:pt x="3358" y="76283"/>
                    </a:cubicBezTo>
                    <a:cubicBezTo>
                      <a:pt x="-1718" y="82303"/>
                      <a:pt x="-953" y="91299"/>
                      <a:pt x="5068" y="96375"/>
                    </a:cubicBezTo>
                    <a:cubicBezTo>
                      <a:pt x="11088" y="101451"/>
                      <a:pt x="20084" y="100686"/>
                      <a:pt x="25160" y="94665"/>
                    </a:cubicBezTo>
                    <a:cubicBezTo>
                      <a:pt x="90596" y="16725"/>
                      <a:pt x="206650" y="6164"/>
                      <a:pt x="285080" y="71010"/>
                    </a:cubicBezTo>
                    <a:close/>
                  </a:path>
                </a:pathLst>
              </a:custGeom>
              <a:grpFill/>
              <a:ln w="704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</p:grpSp>
        <p:pic>
          <p:nvPicPr>
            <p:cNvPr id="40" name="Graphic 39" descr="Care with solid fill">
              <a:extLst>
                <a:ext uri="{FF2B5EF4-FFF2-40B4-BE49-F238E27FC236}">
                  <a16:creationId xmlns:a16="http://schemas.microsoft.com/office/drawing/2014/main" id="{55D16111-40DE-C00A-6E1C-AF6B6B2BDBB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768211" y="2603384"/>
              <a:ext cx="304368" cy="291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9141862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