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svg" ContentType="image/svg+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slide" Target="/ppt/slides/slide27.xml" Id="rId31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Id2" /><Relationship Type="http://schemas.openxmlformats.org/officeDocument/2006/relationships/notesMaster" Target="/ppt/notesMasters/notesMaster1.xml" Id="rId1" /></Relationship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B229-23F6-526F-471D-CD25587F4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A429B-657B-5184-E420-7938A63E9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CB180-3E7F-E089-1D63-A686D3481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Correll CU. Long-acting injectable antipsychotics for patients with first-episode and early-phase schizophrenia: still not considered often enough. CNS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Spectr 2025; 30: e66.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0747C-152D-62F3-BDB6-172686349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001418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7.xml.rels>&#65279;<?xml version="1.0" encoding="utf-8"?><Relationships xmlns="http://schemas.openxmlformats.org/package/2006/relationships"><Relationship Type="http://schemas.openxmlformats.org/officeDocument/2006/relationships/image" Target="/ppt/media/image44.svg" Id="rId3" /><Relationship Type="http://schemas.openxmlformats.org/officeDocument/2006/relationships/notesSlide" Target="/ppt/notesSlides/notesSlide27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47.svg" Id="rId6" /><Relationship Type="http://schemas.openxmlformats.org/officeDocument/2006/relationships/image" Target="/ppt/media/image46.svg" Id="rId5" /><Relationship Type="http://schemas.openxmlformats.org/officeDocument/2006/relationships/image" Target="/ppt/media/image45.svg" Id="rId4" /></Relationships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E7A4-AA1B-E6C5-1DC8-A956F5A5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8BEF0E-A4AE-A6BD-C3E3-E443BBE9BB82}"/>
              </a:ext>
            </a:extLst>
          </p:cNvPr>
          <p:cNvSpPr/>
          <p:nvPr/>
        </p:nvSpPr>
        <p:spPr>
          <a:xfrm>
            <a:off x="539750" y="2327336"/>
            <a:ext cx="11110914" cy="35046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129DC23-44E7-1158-6713-604311F39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621783"/>
              </p:ext>
            </p:extLst>
          </p:nvPr>
        </p:nvGraphicFramePr>
        <p:xfrm>
          <a:off x="539749" y="1968961"/>
          <a:ext cx="11110913" cy="42362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1820">
                  <a:extLst>
                    <a:ext uri="{9D8B030D-6E8A-4147-A177-3AD203B41FA5}">
                      <a16:colId xmlns:a16="http://schemas.microsoft.com/office/drawing/2014/main" val="4195150054"/>
                    </a:ext>
                  </a:extLst>
                </a:gridCol>
                <a:gridCol w="4779460">
                  <a:extLst>
                    <a:ext uri="{9D8B030D-6E8A-4147-A177-3AD203B41FA5}">
                      <a16:colId xmlns:a16="http://schemas.microsoft.com/office/drawing/2014/main" val="3344701763"/>
                    </a:ext>
                  </a:extLst>
                </a:gridCol>
                <a:gridCol w="4479633">
                  <a:extLst>
                    <a:ext uri="{9D8B030D-6E8A-4147-A177-3AD203B41FA5}">
                      <a16:colId xmlns:a16="http://schemas.microsoft.com/office/drawing/2014/main" val="834203540"/>
                    </a:ext>
                  </a:extLst>
                </a:gridCol>
              </a:tblGrid>
              <a:tr h="364231">
                <a:tc>
                  <a:txBody>
                    <a:bodyPr/>
                    <a:lstStyle/>
                    <a:p>
                      <a:pPr algn="ctr"/>
                      <a:endParaRPr lang="en-US" sz="1350" baseline="0" noProof="0" dirty="0"/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Modifiable risk factors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Non-modifiable risk factors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587606"/>
                  </a:ext>
                </a:extLst>
              </a:tr>
              <a:tr h="916560">
                <a:tc>
                  <a:txBody>
                    <a:bodyPr/>
                    <a:lstStyle/>
                    <a:p>
                      <a:pPr algn="ctr"/>
                      <a:r>
                        <a:rPr lang="en-US" sz="1350" b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Patient-related</a:t>
                      </a:r>
                    </a:p>
                  </a:txBody>
                  <a:tcPr marT="46800" marB="46800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Antipsychotic non-adherence, unemployment, </a:t>
                      </a:r>
                      <a:b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daily living difficulties, lack of social relationships,</a:t>
                      </a:r>
                      <a:b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lower self-efficacy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Female/male sex, younger age at onset of</a:t>
                      </a:r>
                      <a:b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illness, younger age, poorer premorbid adjustment, stressful life events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55530"/>
                  </a:ext>
                </a:extLst>
              </a:tr>
              <a:tr h="916560">
                <a:tc>
                  <a:txBody>
                    <a:bodyPr/>
                    <a:lstStyle/>
                    <a:p>
                      <a:pPr algn="ctr"/>
                      <a:r>
                        <a:rPr lang="en-US" sz="1350" b="1" noProof="0" dirty="0"/>
                        <a:t>Family-related</a:t>
                      </a:r>
                      <a:endParaRPr lang="en-US" sz="1350" b="1" baseline="30000" noProof="0" dirty="0"/>
                    </a:p>
                  </a:txBody>
                  <a:tcPr marT="46800" marB="468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High expressed emotion: critical comments and emotional over involvement, poorer communication</a:t>
                      </a:r>
                      <a:endParaRPr lang="en-US" sz="1350" baseline="30000" noProof="0" dirty="0"/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b="0" noProof="0" dirty="0"/>
                        <a:t>Advanced paternal age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046825"/>
                  </a:ext>
                </a:extLst>
              </a:tr>
              <a:tr h="916560">
                <a:tc>
                  <a:txBody>
                    <a:bodyPr/>
                    <a:lstStyle/>
                    <a:p>
                      <a:pPr algn="ctr"/>
                      <a:r>
                        <a:rPr lang="en-US" sz="1350" b="1" noProof="0" dirty="0"/>
                        <a:t>Illness-related</a:t>
                      </a:r>
                      <a:endParaRPr lang="en-US" sz="1350" b="1" baseline="30000" noProof="0" dirty="0"/>
                    </a:p>
                  </a:txBody>
                  <a:tcPr marT="46800" marB="468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More prior hospitalizations, substance-use comorbidity (cannabis or nicotine), comorbid depressive disorder,</a:t>
                      </a:r>
                      <a:br>
                        <a:rPr lang="en-US" sz="1350" noProof="0" dirty="0"/>
                      </a:br>
                      <a:r>
                        <a:rPr lang="en-US" sz="1350" noProof="0" dirty="0"/>
                        <a:t>tardive dyskinesia</a:t>
                      </a:r>
                      <a:endParaRPr lang="en-US" sz="1350" b="1" noProof="0" dirty="0"/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Illness duration ≤5 years, greater global illness</a:t>
                      </a:r>
                      <a:br>
                        <a:rPr lang="en-US" sz="1350" noProof="0" dirty="0"/>
                      </a:br>
                      <a:r>
                        <a:rPr lang="en-US" sz="1350" noProof="0" dirty="0"/>
                        <a:t>severity, higher positive symptoms, </a:t>
                      </a:r>
                      <a:br>
                        <a:rPr lang="en-US" sz="1350" noProof="0" dirty="0"/>
                      </a:br>
                      <a:r>
                        <a:rPr lang="en-US" sz="1350" noProof="0" dirty="0"/>
                        <a:t>lower functioning, symptom improvement (versus recovery)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99716"/>
                  </a:ext>
                </a:extLst>
              </a:tr>
              <a:tr h="916560">
                <a:tc>
                  <a:txBody>
                    <a:bodyPr/>
                    <a:lstStyle/>
                    <a:p>
                      <a:pPr algn="ctr"/>
                      <a:r>
                        <a:rPr lang="en-US" sz="1350" b="1" noProof="0" dirty="0"/>
                        <a:t>Treatment-related</a:t>
                      </a:r>
                    </a:p>
                  </a:txBody>
                  <a:tcPr marT="46800" marB="468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Antipsychotic non-adherence due to side effects, antipsychotic discontinuation, antipsychotic dose reduction, first generation of antipsychotic (versus second generation antipsychotic), antidepressant use, hypnotic use, benzodiazepine use, z-drug use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More prior antipsychotic trials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480052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51F583-9BDC-5521-3EE5-4F90136A99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017559-C987-E5C5-5236-7E6263AE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411786" cy="332399"/>
          </a:xfrm>
        </p:spPr>
        <p:txBody>
          <a:bodyPr anchor="t"/>
          <a:lstStyle/>
          <a:p>
            <a:r>
              <a:rPr lang="en-US" sz="2000" noProof="0" dirty="0"/>
              <a:t>High relapse rates in clinical practice: contributing factors and underlying causes (II)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3C61E8-8EE5-588E-F0F6-ACAB3B5E78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Correll et al. CNS </a:t>
            </a:r>
            <a:r>
              <a:rPr lang="en-US" noProof="0" dirty="0" err="1"/>
              <a:t>Spectr</a:t>
            </a:r>
            <a:r>
              <a:rPr lang="en-US" noProof="0" dirty="0"/>
              <a:t> 2025;30:e66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236B0-1ECD-7AA1-E128-AB9D38C627CF}"/>
              </a:ext>
            </a:extLst>
          </p:cNvPr>
          <p:cNvSpPr txBox="1"/>
          <p:nvPr/>
        </p:nvSpPr>
        <p:spPr>
          <a:xfrm>
            <a:off x="539747" y="1489314"/>
            <a:ext cx="1111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Modifiable and non-modifiable risk factors for relapse in people with schizophrenia </a:t>
            </a:r>
            <a:endParaRPr kumimoji="0" lang="en-US" b="1" i="0" u="none" strike="noStrike" kern="1200" cap="none" spc="0" normalizeH="0" baseline="30000" noProof="0" dirty="0">
              <a:ln>
                <a:noFill/>
              </a:ln>
              <a:solidFill>
                <a:srgbClr val="7B9CB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4" name="Graphic 23" descr="Brain in head with solid fill">
            <a:extLst>
              <a:ext uri="{FF2B5EF4-FFF2-40B4-BE49-F238E27FC236}">
                <a16:creationId xmlns:a16="http://schemas.microsoft.com/office/drawing/2014/main" id="{83D4C165-3FA8-B574-A24C-C00D6C0A15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923" y="4361093"/>
            <a:ext cx="630052" cy="630052"/>
          </a:xfrm>
          <a:prstGeom prst="rect">
            <a:avLst/>
          </a:prstGeom>
        </p:spPr>
      </p:pic>
      <p:pic>
        <p:nvPicPr>
          <p:cNvPr id="26" name="Graphic 25" descr="Medicine with solid fill">
            <a:extLst>
              <a:ext uri="{FF2B5EF4-FFF2-40B4-BE49-F238E27FC236}">
                <a16:creationId xmlns:a16="http://schemas.microsoft.com/office/drawing/2014/main" id="{B936F7AF-D5EA-612E-EC17-62CB24FF48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923" y="5373069"/>
            <a:ext cx="630052" cy="630052"/>
          </a:xfrm>
          <a:prstGeom prst="rect">
            <a:avLst/>
          </a:prstGeom>
        </p:spPr>
      </p:pic>
      <p:pic>
        <p:nvPicPr>
          <p:cNvPr id="28" name="Graphic 27" descr="User with solid fill">
            <a:extLst>
              <a:ext uri="{FF2B5EF4-FFF2-40B4-BE49-F238E27FC236}">
                <a16:creationId xmlns:a16="http://schemas.microsoft.com/office/drawing/2014/main" id="{AA8F377B-50C1-B6B9-10EB-BC886A3789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7923" y="2547966"/>
            <a:ext cx="630052" cy="630052"/>
          </a:xfrm>
          <a:prstGeom prst="rect">
            <a:avLst/>
          </a:prstGeom>
        </p:spPr>
      </p:pic>
      <p:pic>
        <p:nvPicPr>
          <p:cNvPr id="30" name="Graphic 29" descr="Polaroid Pictures with solid fill">
            <a:extLst>
              <a:ext uri="{FF2B5EF4-FFF2-40B4-BE49-F238E27FC236}">
                <a16:creationId xmlns:a16="http://schemas.microsoft.com/office/drawing/2014/main" id="{27471128-AEDD-9894-39B0-B572EC85F5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7923" y="3491609"/>
            <a:ext cx="630052" cy="6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6600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