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3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openxmlformats.org/officeDocument/2006/relationships/slide" Target="/ppt/slides/slide28.xml" Id="rId3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Id2" /><Relationship Type="http://schemas.openxmlformats.org/officeDocument/2006/relationships/notesMaster" Target="/ppt/notesMasters/notesMaster1.xml" Id="rId1" /></Relationship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lvl="0"/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Acosta FJ, Hernández JL, Pereira J, et al. Medication adherence in schizophrenia.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J Psychiatry 2012; 2: 74–82.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Leucht S,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Heres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S. Epidemiology, clinical consequences, and psychosocial treatment of nonadherence in schizophrenia. J Clin Psychiatry 2006; 67 (Suppl 5): 3–8.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Kane JM, Kishimoto T, Correll CU. Non-adherence to medication in patients with psychotic disorders: epidemiology, contributing factors and management strategies. World Psychiatry 2013; 12: 216–226.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23641"/>
      </p:ext>
    </p:extLst>
  </p:cSld>
  <p:clrMapOvr>
    <a:masterClrMapping/>
  </p:clrMapOvr>
</p:note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8734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9.xml" Id="rId9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8.xml.rels>&#65279;<?xml version="1.0" encoding="utf-8"?><Relationships xmlns="http://schemas.openxmlformats.org/package/2006/relationships"><Relationship Type="http://schemas.openxmlformats.org/officeDocument/2006/relationships/notesSlide" Target="/ppt/notesSlides/notesSlide28.xml" Id="rId2" /><Relationship Type="http://schemas.openxmlformats.org/officeDocument/2006/relationships/slideLayout" Target="/ppt/slideLayouts/slideLayout9.xml" Id="rId1" /></Relationships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13">
            <a:extLst>
              <a:ext uri="{FF2B5EF4-FFF2-40B4-BE49-F238E27FC236}">
                <a16:creationId xmlns:a16="http://schemas.microsoft.com/office/drawing/2014/main" id="{56F14C2A-0F3F-E91F-AC90-E29FDC872314}"/>
              </a:ext>
            </a:extLst>
          </p:cNvPr>
          <p:cNvSpPr txBox="1">
            <a:spLocks/>
          </p:cNvSpPr>
          <p:nvPr/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 lIns="0" tIns="0" rIns="0" bIns="0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Approximately 50% of people with schizophrenia do not take their medication as prescribed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There are multiple factors that may contribute to non-adherence, including but not limited to: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1-3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6EAF6D-2E23-E09E-070D-3AC0189E88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4B71CC-1CC8-C775-E089-6A5E6C273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High rates of non-adherence and underlying causes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D8A7BCE9-4462-9FA8-4D77-302C2BED2A42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2377487"/>
            <a:ext cx="2005200" cy="3454513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lIns="108000" tIns="72000" rIns="108000" bIns="180000" rtlCol="0"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b="1" noProof="0" dirty="0">
                <a:solidFill>
                  <a:schemeClr val="tx1"/>
                </a:solidFill>
              </a:rPr>
              <a:t>Medication characteristics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Efficacy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Adverse effects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Formulation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Dosage frequency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Cost/access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Complexity of administration</a:t>
            </a:r>
          </a:p>
          <a:p>
            <a:pPr>
              <a:spcBef>
                <a:spcPts val="600"/>
              </a:spcBef>
            </a:pPr>
            <a:endParaRPr lang="en-US" sz="1200" noProof="0" dirty="0">
              <a:solidFill>
                <a:schemeClr val="tx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200" b="1" noProof="0" dirty="0">
              <a:solidFill>
                <a:schemeClr val="tx1"/>
              </a:solidFill>
            </a:endParaRP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9B6F0A56-0F5A-EC68-0CE3-04338DCAE413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2377487"/>
            <a:ext cx="2005200" cy="3454513"/>
          </a:xfrm>
          <a:solidFill>
            <a:schemeClr val="accent3">
              <a:lumMod val="20000"/>
              <a:lumOff val="80000"/>
            </a:schemeClr>
          </a:solidFill>
        </p:spPr>
        <p:txBody>
          <a:bodyPr lIns="108000" tIns="72000" rIns="108000"/>
          <a:lstStyle/>
          <a:p>
            <a:pPr marL="0" indent="0" algn="ctr">
              <a:buNone/>
            </a:pPr>
            <a:r>
              <a:rPr lang="en-US" b="1" noProof="0" dirty="0"/>
              <a:t>Illness characteristics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Illness duration and/or phase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Symptom type and severity 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Cognitive function and/or level of insight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Substance use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Comorbidities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70D78E-EE76-C519-94C9-4E7BC435AD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1. Acosta et al. World J Psychiatry 2012;2:74–82; 2. Leucht &amp; </a:t>
            </a:r>
            <a:r>
              <a:rPr lang="en-US" noProof="0" dirty="0" err="1"/>
              <a:t>Heres</a:t>
            </a:r>
            <a:r>
              <a:rPr lang="en-US" noProof="0" dirty="0"/>
              <a:t>. J Clin Psychiatry 2006;67(Suppl 5):3–8; 3. Kane et al. World Psychiatry 2013;12:216–226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468E9188-0CAE-D12A-3480-BF67E274C017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2377964"/>
            <a:ext cx="2005200" cy="3454036"/>
          </a:xfrm>
          <a:solidFill>
            <a:schemeClr val="accent5">
              <a:lumMod val="20000"/>
              <a:lumOff val="80000"/>
            </a:schemeClr>
          </a:solidFill>
        </p:spPr>
        <p:txBody>
          <a:bodyPr lIns="108000" tIns="72000" rIns="108000"/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b="1" noProof="0" dirty="0">
                <a:solidFill>
                  <a:schemeClr val="tx1"/>
                </a:solidFill>
              </a:rPr>
              <a:t>Patient characteristics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Sex, age, and race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Education and </a:t>
            </a:r>
            <a:br>
              <a:rPr lang="en-US" sz="1200" noProof="0" dirty="0">
                <a:solidFill>
                  <a:schemeClr val="tx1"/>
                </a:solidFill>
              </a:rPr>
            </a:br>
            <a:r>
              <a:rPr lang="en-US" sz="1200" noProof="0" dirty="0">
                <a:solidFill>
                  <a:schemeClr val="tx1"/>
                </a:solidFill>
              </a:rPr>
              <a:t>socio-economic status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Self-stigma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Beliefs about treatment risks and benefits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Prior adherence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Access to transportation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200" noProof="0" dirty="0">
              <a:solidFill>
                <a:schemeClr val="tx1"/>
              </a:solidFill>
            </a:endParaRP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0CA47267-005F-3DC4-428E-823369190F7E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2377487"/>
            <a:ext cx="2005200" cy="3454513"/>
          </a:xfrm>
          <a:solidFill>
            <a:schemeClr val="accent4">
              <a:lumMod val="20000"/>
              <a:lumOff val="80000"/>
            </a:schemeClr>
          </a:solidFill>
        </p:spPr>
        <p:txBody>
          <a:bodyPr vert="horz" lIns="108000" tIns="72000" rIns="72000" bIns="180000" rtlCol="0"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b="1" noProof="0" dirty="0">
                <a:solidFill>
                  <a:schemeClr val="tx1"/>
                </a:solidFill>
              </a:rPr>
              <a:t>Family/caregiver characteristics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Societal stigma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Involvement in monitoring adherence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Nature of relationship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Disease knowledge </a:t>
            </a:r>
          </a:p>
          <a:p>
            <a:pPr>
              <a:spcBef>
                <a:spcPts val="600"/>
              </a:spcBef>
            </a:pPr>
            <a:r>
              <a:rPr lang="en-US" sz="1200" noProof="0" dirty="0">
                <a:solidFill>
                  <a:schemeClr val="tx1"/>
                </a:solidFill>
              </a:rPr>
              <a:t>Involvement in psychoeducation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0B28E9B3-3761-9620-E025-1811C4014A04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2377487"/>
            <a:ext cx="2005200" cy="3454513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108000" tIns="72000" rIns="108000" bIns="180000" rtlCol="0"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b="1" noProof="0" dirty="0"/>
              <a:t>Healthcare system</a:t>
            </a:r>
            <a:br>
              <a:rPr lang="en-US" b="1" noProof="0" dirty="0"/>
            </a:br>
            <a:r>
              <a:rPr lang="en-US" b="1" noProof="0" dirty="0"/>
              <a:t>characteristics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Frequency and nature of contact with clinicians, and strength of therapeutic alliance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Access to care, cohesion of services, and continuity of care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Reimbursement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Ability to monitor and support adherence</a:t>
            </a:r>
          </a:p>
          <a:p>
            <a:pPr>
              <a:spcBef>
                <a:spcPts val="600"/>
              </a:spcBef>
            </a:pPr>
            <a:r>
              <a:rPr lang="en-US" sz="1200" noProof="0" dirty="0"/>
              <a:t>Provision of psychoeducation</a:t>
            </a:r>
          </a:p>
        </p:txBody>
      </p:sp>
    </p:spTree>
    <p:extLst>
      <p:ext uri="{BB962C8B-B14F-4D97-AF65-F5344CB8AC3E}">
        <p14:creationId xmlns:p14="http://schemas.microsoft.com/office/powerpoint/2010/main" val="1560821322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