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3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openxmlformats.org/officeDocument/2006/relationships/slide" Target="/ppt/slides/slide29.xml" Id="rId3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Id2" /><Relationship Type="http://schemas.openxmlformats.org/officeDocument/2006/relationships/notesMaster" Target="/ppt/notesMasters/notesMaster1.xml" Id="rId1" /></Relationship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8372F-8021-000B-C78C-6A545125F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1F9C34-4A41-6887-5CEF-D2606CD4A8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E71485-6298-FD37-9B91-8AC7E6548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Kishimoto </a:t>
            </a:r>
            <a:r>
              <a:rPr lang="pl-P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T, Hagi K, Kurokawa S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et al. Long-acting injectable versus oral antipsychotics for the maintenance treatment of schizophrenia: a systematic review and comparative meta-analysis of randomised, cohort, and pre-post studies. Lancet Psychiatry 2021; 8: 387–404.</a:t>
            </a:r>
          </a:p>
          <a:p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Tiihonen J, Mittendorfer-Rutz E, Majak M, et al. 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-world effectiveness of antipsychotic treatments in a nationwide cohort of 29 823 patients with schizophrenia. 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JAMA Psychiatry 2017; 74: 686–693.</a:t>
            </a:r>
          </a:p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Taipale </a:t>
            </a:r>
            <a:r>
              <a:rPr lang="fi-FI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H, Mehtälä J, Tanskanen A, Tiihonen J</a:t>
            </a: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Comparative effectiveness of antipsychotic drugs for rehospitalization in schizophrenia—a nationwide study with 20-year follow-up.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 Bull 2017; 44: 1381–1387.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Correll CU, Kim E, Sliwa JK, et al. Pharmacokinetic characteristics of long-acting injectable antipsychotics for schizophrenia: an overview. CNS Drugs 2021; 35: 39–59.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Kane JM, Agid O, Castle DJ, et al. The use of long-acting injectables for people with schizophrenia: consensus panel recommendations for overcoming barriers and implementing treatment. </a:t>
            </a:r>
            <a:r>
              <a:rPr lang="en-GB" sz="1000" b="0" i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Neurol</a:t>
            </a: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Ther 2025; 14: 2551–2581.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Weiser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M, Davis JM, Brown CH,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Differences in antipsychotic treatment discontinuation among veterans with schizophrenia in the U.S. Department of Veterans Affairs.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 J Psychiatry 2021; 178: 10.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M, Taipale H, Holm M,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Effectiveness of antipsychotic use for reducing risk of work disability: results from a within-subject analysis of a Swedish national cohort of 21,551 patients with first-episode nonaffective psychosis. Am J Psychiatry 2022; 179: 938–946. </a:t>
            </a:r>
          </a:p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Taipale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H, Mittendorfer-Rutz E, Alexanderson K, </a:t>
            </a: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Antipsychotics and mortality in a nationwide cohort of 29,823 patients with schizophrenia. </a:t>
            </a:r>
            <a:r>
              <a:rPr lang="fr-FR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</a:t>
            </a: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2018; 197: 274–280.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Correll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CU, Solmi M, Croatto G,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Mortality in people with schizophrenia: a systematic review and meta-analysis of relative risk and aggravating or attenuating factors.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Psychiatry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2022; 21: 248–271.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FC266-5B2C-63AF-F7EC-4B7BC214C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695336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9.xml.rels>&#65279;<?xml version="1.0" encoding="utf-8"?><Relationships xmlns="http://schemas.openxmlformats.org/package/2006/relationships"><Relationship Type="http://schemas.openxmlformats.org/officeDocument/2006/relationships/image" Target="/ppt/media/image53.svg" Id="rId8" /><Relationship Type="http://schemas.openxmlformats.org/officeDocument/2006/relationships/image" Target="/ppt/media/image48.svg" Id="rId3" /><Relationship Type="http://schemas.openxmlformats.org/officeDocument/2006/relationships/image" Target="/ppt/media/image52.svg" Id="rId7" /><Relationship Type="http://schemas.openxmlformats.org/officeDocument/2006/relationships/notesSlide" Target="/ppt/notesSlides/notesSlide29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51.svg" Id="rId6" /><Relationship Type="http://schemas.openxmlformats.org/officeDocument/2006/relationships/image" Target="/ppt/media/image50.svg" Id="rId5" /><Relationship Type="http://schemas.openxmlformats.org/officeDocument/2006/relationships/image" Target="/ppt/media/image55.svg" Id="rId10" /><Relationship Type="http://schemas.openxmlformats.org/officeDocument/2006/relationships/image" Target="/ppt/media/image49.svg" Id="rId4" /><Relationship Type="http://schemas.openxmlformats.org/officeDocument/2006/relationships/image" Target="/ppt/media/image54.svg" Id="rId9" /></Relationships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8B41A-AB45-F1E3-1210-C3D2F2B96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918429-1B9D-97C9-3F05-F0322D40E0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689F94-CBE1-DFC1-18CD-D28F78F4B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t"/>
          <a:lstStyle/>
          <a:p>
            <a:r>
              <a:rPr lang="en-US" noProof="0" dirty="0"/>
              <a:t>The role of long-acting injectable antipsychotic drugs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AF55F-1D7F-2763-F68E-33C43EB826F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</p:spPr>
        <p:txBody>
          <a:bodyPr lIns="0" tIns="0" rIns="0" bIns="0" numCol="1"/>
          <a:lstStyle/>
          <a:p>
            <a:pPr lvl="0"/>
            <a:r>
              <a:rPr lang="en-US" noProof="0" dirty="0"/>
              <a:t>LAI formulations have many advantages over oral antipsychotics: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789C7D-5B77-ABDC-2588-0A9F4795DA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LAI=long-acting injectable</a:t>
            </a:r>
          </a:p>
          <a:p>
            <a:r>
              <a:rPr lang="en-US" noProof="0" dirty="0"/>
              <a:t>1. Kishimoto et al. Lancet Psychiatry 2021;8:387–404; 2. Tiihonen et al. Am J Psychiatry 2017;74:686–693; 3. Taipale et al. Schiz Bull 2017;44:1381–1387; </a:t>
            </a:r>
          </a:p>
          <a:p>
            <a:r>
              <a:rPr lang="en-US" noProof="0" dirty="0"/>
              <a:t>4. Correll et al. CNS Drugs 2021;35:39–59; 5. Kane et al. Neurol Ther 2025;14:2551–2581; 6. Weiser et al. Am J Psychiatry 2021;178: 932–940; 7. </a:t>
            </a:r>
            <a:r>
              <a:rPr lang="en-US" noProof="0" dirty="0" err="1"/>
              <a:t>Solmi</a:t>
            </a:r>
            <a:r>
              <a:rPr lang="en-US" noProof="0" dirty="0"/>
              <a:t> et al. Am J Psychiatry 2022;179:938–946; 8. Taipale et al. </a:t>
            </a:r>
            <a:r>
              <a:rPr lang="en-US" noProof="0" dirty="0" err="1"/>
              <a:t>Schizophr</a:t>
            </a:r>
            <a:r>
              <a:rPr lang="en-US" noProof="0" dirty="0"/>
              <a:t> Res 2018;197:274–280; 9. Correll et al. World Psychiatry 2022;21:248–271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7A8C086-D1FE-E7F9-DAF5-D1B17AE7091F}"/>
              </a:ext>
            </a:extLst>
          </p:cNvPr>
          <p:cNvSpPr/>
          <p:nvPr/>
        </p:nvSpPr>
        <p:spPr>
          <a:xfrm>
            <a:off x="6979213" y="1954789"/>
            <a:ext cx="4653825" cy="756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marL="0" marR="0" lvl="0" indent="0" algn="l" defTabSz="28448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Regular contact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the treatment team </a:t>
            </a:r>
            <a:r>
              <a:rPr lang="en-US" sz="1400" noProof="0" dirty="0">
                <a:solidFill>
                  <a:srgbClr val="3F1A01"/>
                </a:solidFill>
                <a:latin typeface="Arial"/>
              </a:rPr>
              <a:t>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 receive injections (this has the added benefit of the clinical team knowing when a patient is non-adherent, as they know that an appointment has been missed)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7A2A4D9-E841-84D8-D0DC-591D0E5BF5A0}"/>
              </a:ext>
            </a:extLst>
          </p:cNvPr>
          <p:cNvSpPr/>
          <p:nvPr/>
        </p:nvSpPr>
        <p:spPr>
          <a:xfrm>
            <a:off x="1405153" y="1962527"/>
            <a:ext cx="4176000" cy="756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marL="0" marR="0" lvl="0" indent="0" algn="l" defTabSz="2889250" rtl="0" eaLnBrk="1" fontAlgn="auto" latinLnBrk="0" hangingPunct="1"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Better relapse and hospitalization prevention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(documented in meta-analyses of randomized trials and in nationwide registry studies)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1-3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3709079-9A25-6C18-88CB-0151B934CB2D}"/>
              </a:ext>
            </a:extLst>
          </p:cNvPr>
          <p:cNvSpPr/>
          <p:nvPr/>
        </p:nvSpPr>
        <p:spPr>
          <a:xfrm>
            <a:off x="6979214" y="3211431"/>
            <a:ext cx="4176000" cy="38794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Better functioning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AFFE1B7-37E3-8A22-44A5-D1E5659C4C2B}"/>
              </a:ext>
            </a:extLst>
          </p:cNvPr>
          <p:cNvSpPr/>
          <p:nvPr/>
        </p:nvSpPr>
        <p:spPr>
          <a:xfrm>
            <a:off x="6979214" y="4276309"/>
            <a:ext cx="4176000" cy="38794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Lower mortality risk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8,9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892DF89-4E9E-C4E6-8468-7CB2DEFA7DF1}"/>
              </a:ext>
            </a:extLst>
          </p:cNvPr>
          <p:cNvCxnSpPr>
            <a:cxnSpLocks/>
          </p:cNvCxnSpPr>
          <p:nvPr/>
        </p:nvCxnSpPr>
        <p:spPr>
          <a:xfrm>
            <a:off x="972960" y="2730817"/>
            <a:ext cx="0" cy="2371899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EDF7132-C6CB-2890-CA68-974576459B52}"/>
              </a:ext>
            </a:extLst>
          </p:cNvPr>
          <p:cNvGrpSpPr/>
          <p:nvPr/>
        </p:nvGrpSpPr>
        <p:grpSpPr>
          <a:xfrm>
            <a:off x="558960" y="1926527"/>
            <a:ext cx="828000" cy="828000"/>
            <a:chOff x="558960" y="1999042"/>
            <a:chExt cx="828000" cy="828000"/>
          </a:xfrm>
        </p:grpSpPr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795FB496-37D7-BF9E-0C71-FA96EB467430}"/>
                </a:ext>
              </a:extLst>
            </p:cNvPr>
            <p:cNvSpPr/>
            <p:nvPr/>
          </p:nvSpPr>
          <p:spPr>
            <a:xfrm>
              <a:off x="558960" y="1999042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1A1A17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9" name="Graphic 48" descr="Hospital with solid fill">
              <a:extLst>
                <a:ext uri="{FF2B5EF4-FFF2-40B4-BE49-F238E27FC236}">
                  <a16:creationId xmlns:a16="http://schemas.microsoft.com/office/drawing/2014/main" id="{5CC9F51D-0CF0-BFF2-0B6A-F941A01A281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56416" y="2064966"/>
              <a:ext cx="633088" cy="633088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F363D09-BC39-A8B8-736B-FB4D5EFD07D4}"/>
              </a:ext>
            </a:extLst>
          </p:cNvPr>
          <p:cNvGrpSpPr/>
          <p:nvPr/>
        </p:nvGrpSpPr>
        <p:grpSpPr>
          <a:xfrm>
            <a:off x="558960" y="2988187"/>
            <a:ext cx="828000" cy="828000"/>
            <a:chOff x="558960" y="2959936"/>
            <a:chExt cx="828000" cy="828000"/>
          </a:xfrm>
        </p:grpSpPr>
        <p:sp>
          <p:nvSpPr>
            <p:cNvPr id="41" name="Flowchart: Connector 40">
              <a:extLst>
                <a:ext uri="{FF2B5EF4-FFF2-40B4-BE49-F238E27FC236}">
                  <a16:creationId xmlns:a16="http://schemas.microsoft.com/office/drawing/2014/main" id="{31B28571-3AC5-6822-DAE1-8D6905BF4690}"/>
                </a:ext>
              </a:extLst>
            </p:cNvPr>
            <p:cNvSpPr/>
            <p:nvPr/>
          </p:nvSpPr>
          <p:spPr>
            <a:xfrm>
              <a:off x="558960" y="2959936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1A1A17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8" name="Graphic 77" descr="Arrow Down with solid fill">
              <a:extLst>
                <a:ext uri="{FF2B5EF4-FFF2-40B4-BE49-F238E27FC236}">
                  <a16:creationId xmlns:a16="http://schemas.microsoft.com/office/drawing/2014/main" id="{8D8D9B98-300B-7112-0C46-8C1D969832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8416" y="3043032"/>
              <a:ext cx="637260" cy="637260"/>
            </a:xfrm>
            <a:prstGeom prst="rect">
              <a:avLst/>
            </a:prstGeom>
          </p:spPr>
        </p:pic>
      </p:grp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C3B304F-E79F-5176-B27C-26019116F7E3}"/>
              </a:ext>
            </a:extLst>
          </p:cNvPr>
          <p:cNvCxnSpPr>
            <a:cxnSpLocks/>
          </p:cNvCxnSpPr>
          <p:nvPr/>
        </p:nvCxnSpPr>
        <p:spPr>
          <a:xfrm>
            <a:off x="6510000" y="2211404"/>
            <a:ext cx="0" cy="2371899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71EAFC9-1EF8-EF6E-1710-1A1B71D77BFB}"/>
              </a:ext>
            </a:extLst>
          </p:cNvPr>
          <p:cNvGrpSpPr/>
          <p:nvPr/>
        </p:nvGrpSpPr>
        <p:grpSpPr>
          <a:xfrm>
            <a:off x="6096000" y="2991405"/>
            <a:ext cx="828000" cy="828000"/>
            <a:chOff x="558960" y="3950167"/>
            <a:chExt cx="828000" cy="828000"/>
          </a:xfrm>
        </p:grpSpPr>
        <p:sp>
          <p:nvSpPr>
            <p:cNvPr id="88" name="Flowchart: Connector 87">
              <a:extLst>
                <a:ext uri="{FF2B5EF4-FFF2-40B4-BE49-F238E27FC236}">
                  <a16:creationId xmlns:a16="http://schemas.microsoft.com/office/drawing/2014/main" id="{F06F5244-4F14-5DC1-45B1-28A00AA22DD0}"/>
                </a:ext>
              </a:extLst>
            </p:cNvPr>
            <p:cNvSpPr/>
            <p:nvPr/>
          </p:nvSpPr>
          <p:spPr>
            <a:xfrm>
              <a:off x="558960" y="3950167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89" name="Graphic 88" descr="Briefcase with solid fill">
              <a:extLst>
                <a:ext uri="{FF2B5EF4-FFF2-40B4-BE49-F238E27FC236}">
                  <a16:creationId xmlns:a16="http://schemas.microsoft.com/office/drawing/2014/main" id="{F36A7A25-D370-ED63-E883-A4E321E347F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38960" y="4130167"/>
              <a:ext cx="468000" cy="468000"/>
            </a:xfrm>
            <a:prstGeom prst="rect">
              <a:avLst/>
            </a:prstGeom>
          </p:spPr>
        </p:pic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E2950E1-0FE7-1CBA-E229-4EAE16E17EA3}"/>
              </a:ext>
            </a:extLst>
          </p:cNvPr>
          <p:cNvGrpSpPr/>
          <p:nvPr/>
        </p:nvGrpSpPr>
        <p:grpSpPr>
          <a:xfrm>
            <a:off x="6096000" y="1926527"/>
            <a:ext cx="828000" cy="828000"/>
            <a:chOff x="558960" y="2959936"/>
            <a:chExt cx="828000" cy="828000"/>
          </a:xfrm>
        </p:grpSpPr>
        <p:sp>
          <p:nvSpPr>
            <p:cNvPr id="105" name="Flowchart: Connector 104">
              <a:extLst>
                <a:ext uri="{FF2B5EF4-FFF2-40B4-BE49-F238E27FC236}">
                  <a16:creationId xmlns:a16="http://schemas.microsoft.com/office/drawing/2014/main" id="{BFD4F22A-96F0-F1AB-A334-B7A5A48C6FF2}"/>
                </a:ext>
              </a:extLst>
            </p:cNvPr>
            <p:cNvSpPr/>
            <p:nvPr/>
          </p:nvSpPr>
          <p:spPr>
            <a:xfrm>
              <a:off x="558960" y="2959936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1A1A17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06" name="Graphic 105" descr="Doctor female with solid fill">
              <a:extLst>
                <a:ext uri="{FF2B5EF4-FFF2-40B4-BE49-F238E27FC236}">
                  <a16:creationId xmlns:a16="http://schemas.microsoft.com/office/drawing/2014/main" id="{1AA9E073-E4CE-E453-C360-F401EFCE8D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648416" y="3043032"/>
              <a:ext cx="637260" cy="6372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C25703-42BC-489B-24ED-D6309D93450E}"/>
              </a:ext>
            </a:extLst>
          </p:cNvPr>
          <p:cNvGrpSpPr/>
          <p:nvPr/>
        </p:nvGrpSpPr>
        <p:grpSpPr>
          <a:xfrm>
            <a:off x="6096000" y="4056283"/>
            <a:ext cx="828000" cy="828000"/>
            <a:chOff x="6115684" y="5182636"/>
            <a:chExt cx="828000" cy="828000"/>
          </a:xfrm>
        </p:grpSpPr>
        <p:sp>
          <p:nvSpPr>
            <p:cNvPr id="92" name="Flowchart: Connector 91">
              <a:extLst>
                <a:ext uri="{FF2B5EF4-FFF2-40B4-BE49-F238E27FC236}">
                  <a16:creationId xmlns:a16="http://schemas.microsoft.com/office/drawing/2014/main" id="{FBF01944-6DF8-ECC3-77A7-FECA42C516C6}"/>
                </a:ext>
              </a:extLst>
            </p:cNvPr>
            <p:cNvSpPr/>
            <p:nvPr/>
          </p:nvSpPr>
          <p:spPr>
            <a:xfrm>
              <a:off x="6115684" y="5182636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solidFill>
                      <a:srgbClr val="1A1A17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	</a:t>
              </a:r>
            </a:p>
          </p:txBody>
        </p:sp>
        <p:pic>
          <p:nvPicPr>
            <p:cNvPr id="108" name="Graphic 107" descr="Shield Tick with solid fill">
              <a:extLst>
                <a:ext uri="{FF2B5EF4-FFF2-40B4-BE49-F238E27FC236}">
                  <a16:creationId xmlns:a16="http://schemas.microsoft.com/office/drawing/2014/main" id="{A6E9B960-FA5A-BD1F-963C-B0AD14C7CD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169684" y="5236636"/>
              <a:ext cx="720000" cy="720000"/>
            </a:xfrm>
            <a:prstGeom prst="rect">
              <a:avLst/>
            </a:prstGeom>
          </p:spPr>
        </p:pic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568C2EC6-7212-9019-E6E3-F1AC9A0A0044}"/>
              </a:ext>
            </a:extLst>
          </p:cNvPr>
          <p:cNvSpPr/>
          <p:nvPr/>
        </p:nvSpPr>
        <p:spPr>
          <a:xfrm>
            <a:off x="1405153" y="4093568"/>
            <a:ext cx="4176000" cy="756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marL="0" marR="0" lvl="0" indent="0" algn="l" defTabSz="2844800" rtl="0" eaLnBrk="1" fontAlgn="auto" latinLnBrk="0" hangingPunct="1"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Injections are generally administered in a healthcare setting,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which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reduces the risk of suicide by intentional oral overdose</a:t>
            </a:r>
            <a:endParaRPr kumimoji="0" lang="en-US" sz="1400" b="1" i="0" u="none" strike="sng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D38ABAA-4A09-7B73-536A-94759FB629CB}"/>
              </a:ext>
            </a:extLst>
          </p:cNvPr>
          <p:cNvSpPr/>
          <p:nvPr/>
        </p:nvSpPr>
        <p:spPr>
          <a:xfrm>
            <a:off x="1405153" y="3170697"/>
            <a:ext cx="4176000" cy="46941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marL="0" marR="0" lvl="0" indent="0" algn="l" defTabSz="2844800" rtl="0" eaLnBrk="1" fontAlgn="auto" latinLnBrk="0" hangingPunct="1"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first-pass metabolism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25C86A7-5443-F3E3-B707-E57471B4BD90}"/>
              </a:ext>
            </a:extLst>
          </p:cNvPr>
          <p:cNvGrpSpPr/>
          <p:nvPr/>
        </p:nvGrpSpPr>
        <p:grpSpPr>
          <a:xfrm>
            <a:off x="558960" y="2991405"/>
            <a:ext cx="828000" cy="828000"/>
            <a:chOff x="558960" y="3950167"/>
            <a:chExt cx="828000" cy="828000"/>
          </a:xfrm>
        </p:grpSpPr>
        <p:sp>
          <p:nvSpPr>
            <p:cNvPr id="50" name="Flowchart: Connector 49">
              <a:extLst>
                <a:ext uri="{FF2B5EF4-FFF2-40B4-BE49-F238E27FC236}">
                  <a16:creationId xmlns:a16="http://schemas.microsoft.com/office/drawing/2014/main" id="{DB9AE74B-0A18-9445-5D12-8A94DA269453}"/>
                </a:ext>
              </a:extLst>
            </p:cNvPr>
            <p:cNvSpPr/>
            <p:nvPr/>
          </p:nvSpPr>
          <p:spPr>
            <a:xfrm>
              <a:off x="558960" y="3950167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57" name="Graphic 56" descr="Stomach with solid fill">
              <a:extLst>
                <a:ext uri="{FF2B5EF4-FFF2-40B4-BE49-F238E27FC236}">
                  <a16:creationId xmlns:a16="http://schemas.microsoft.com/office/drawing/2014/main" id="{D3179827-9F27-69C9-223D-30FFC4BF7B7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38960" y="4130167"/>
              <a:ext cx="468000" cy="468000"/>
            </a:xfrm>
            <a:prstGeom prst="rect">
              <a:avLst/>
            </a:prstGeom>
          </p:spPr>
        </p:pic>
        <p:sp>
          <p:nvSpPr>
            <p:cNvPr id="60" name="&quot;Not Allowed&quot; Symbol 59">
              <a:extLst>
                <a:ext uri="{FF2B5EF4-FFF2-40B4-BE49-F238E27FC236}">
                  <a16:creationId xmlns:a16="http://schemas.microsoft.com/office/drawing/2014/main" id="{6CEBAE9B-0F17-743C-C19B-788BBAC08169}"/>
                </a:ext>
              </a:extLst>
            </p:cNvPr>
            <p:cNvSpPr/>
            <p:nvPr/>
          </p:nvSpPr>
          <p:spPr>
            <a:xfrm>
              <a:off x="630960" y="4022167"/>
              <a:ext cx="684000" cy="684000"/>
            </a:xfrm>
            <a:prstGeom prst="noSmoking">
              <a:avLst>
                <a:gd name="adj" fmla="val 953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E2F6D293-95DB-3FF1-EEFD-9C383FEA1903}"/>
              </a:ext>
            </a:extLst>
          </p:cNvPr>
          <p:cNvSpPr/>
          <p:nvPr/>
        </p:nvSpPr>
        <p:spPr>
          <a:xfrm>
            <a:off x="558960" y="4056283"/>
            <a:ext cx="828000" cy="828000"/>
          </a:xfrm>
          <a:prstGeom prst="flowChartConnector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solidFill>
                  <a:srgbClr val="1A1A17"/>
                </a:solidFill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raphic 6" descr="Needle with solid fill">
            <a:extLst>
              <a:ext uri="{FF2B5EF4-FFF2-40B4-BE49-F238E27FC236}">
                <a16:creationId xmlns:a16="http://schemas.microsoft.com/office/drawing/2014/main" id="{F1CEE6EE-4B4A-72E4-B967-095FA02197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496" y="4203441"/>
            <a:ext cx="553100" cy="5531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7307182-19B9-E37D-6102-620F4AFEB020}"/>
              </a:ext>
            </a:extLst>
          </p:cNvPr>
          <p:cNvSpPr/>
          <p:nvPr/>
        </p:nvSpPr>
        <p:spPr>
          <a:xfrm>
            <a:off x="1405153" y="5358821"/>
            <a:ext cx="4176000" cy="35268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marL="0" marR="0" lvl="0" indent="0" algn="l" defTabSz="2889250" rtl="0" eaLnBrk="1" fontAlgn="auto" latinLnBrk="0" hangingPunct="1"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Better adherence</a:t>
            </a:r>
            <a:r>
              <a:rPr lang="en-US" sz="1400" b="1" baseline="30000" noProof="0" dirty="0">
                <a:solidFill>
                  <a:srgbClr val="3F1A01"/>
                </a:solidFill>
                <a:latin typeface="Arial"/>
              </a:rPr>
              <a:t>5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,6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85FFC2-3004-B8AB-5DA7-360BA2807832}"/>
              </a:ext>
            </a:extLst>
          </p:cNvPr>
          <p:cNvGrpSpPr/>
          <p:nvPr/>
        </p:nvGrpSpPr>
        <p:grpSpPr>
          <a:xfrm>
            <a:off x="552822" y="5121161"/>
            <a:ext cx="828000" cy="828000"/>
            <a:chOff x="558960" y="1999042"/>
            <a:chExt cx="828000" cy="828000"/>
          </a:xfrm>
        </p:grpSpPr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08888F08-9DBE-358E-D9CE-923CC2EE90EF}"/>
                </a:ext>
              </a:extLst>
            </p:cNvPr>
            <p:cNvSpPr/>
            <p:nvPr/>
          </p:nvSpPr>
          <p:spPr>
            <a:xfrm>
              <a:off x="558960" y="1999042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1A1A17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4" name="Graphic 13" descr="Clipboard with solid fill">
              <a:extLst>
                <a:ext uri="{FF2B5EF4-FFF2-40B4-BE49-F238E27FC236}">
                  <a16:creationId xmlns:a16="http://schemas.microsoft.com/office/drawing/2014/main" id="{79F1B4D4-2EA7-81B1-FADC-9476D98D37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56416" y="2064966"/>
              <a:ext cx="633088" cy="633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363870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