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svg" ContentType="image/svg+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ppt/tableStyles.xml" ContentType="application/vnd.openxmlformats-officedocument.presentationml.tableStyles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1035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/ppt/slides/slide30.xml" Id="rId34" /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microsoft.com/office/2016/11/relationships/changesInfo" Target="/ppt/changesInfos/changesInfo1.xml" Id="rId53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Id2" /><Relationship Type="http://schemas.openxmlformats.org/officeDocument/2006/relationships/notesMaster" Target="/ppt/notesMasters/notesMaster1.xml" Id="rId1" /></Relationship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0F8C7-77FE-5942-54BB-927659144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7C6DC1-2679-C6BB-A6B1-551297BD2A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ACDAEA-865E-6736-F9C5-9D3D9C48E6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 </a:t>
            </a:r>
          </a:p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Rubio JM, Taipale H, Correll CU,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al. Psychosis breakthrough on antipsychotic maintenance: results from a nationwide study. </a:t>
            </a:r>
            <a:r>
              <a:rPr lang="nl-NL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Psychol Med 2020; 50: 1356–1367.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Correll CU, Sliwa JK, Najarian DM, et al. Practical considerations for managing breakthrough psychosis and symptomatic worsening in patients with schizophrenia on long-acting injectable antipsychotics. CNS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Spectr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2019; 24: 354–370. </a:t>
            </a:r>
          </a:p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Emsley R, Asmal L, Rubio JM, et al.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Predictors of psychosis breakthrough during 24 months of long-acting antipsychotic maintenance treatment in first episode schizophrenia.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Schizophr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Res 2020; 225: 55–62.</a:t>
            </a:r>
          </a:p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Rubio JM,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Schoretsanitis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G, John M, et al. Psychosis relapse during treatment with long-acting injectable antipsychotics in individuals with schizophrenia-spectrum disorders: an individual participant data meta-analysis. Lancet Psychiatry 2020; 7: 749–761.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893A7B-6118-1532-39C1-285C0B9751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8FAE91-9FB9-44F3-8949-98E17D825C5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630103"/>
      </p:ext>
    </p:extLst>
  </p:cSld>
  <p:clrMapOvr>
    <a:masterClrMapping/>
  </p:clrMapOvr>
</p:note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062986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theme" Target="/ppt/theme/theme1.xml" Id="rId37" /><Relationship Type="http://schemas.openxmlformats.org/officeDocument/2006/relationships/slideLayout" Target="/ppt/slideLayouts/slideLayout5.xml" Id="rId5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30.xml.rels>&#65279;<?xml version="1.0" encoding="utf-8"?><Relationships xmlns="http://schemas.openxmlformats.org/package/2006/relationships"><Relationship Type="http://schemas.openxmlformats.org/officeDocument/2006/relationships/image" Target="/ppt/media/image56.svg" Id="rId3" /><Relationship Type="http://schemas.openxmlformats.org/officeDocument/2006/relationships/notesSlide" Target="/ppt/notesSlides/notesSlide30.xml" Id="rId2" /><Relationship Type="http://schemas.openxmlformats.org/officeDocument/2006/relationships/slideLayout" Target="/ppt/slideLayouts/slideLayout5.xml" Id="rId1" /><Relationship Type="http://schemas.openxmlformats.org/officeDocument/2006/relationships/image" Target="/ppt/media/image58.svg" Id="rId5" /><Relationship Type="http://schemas.openxmlformats.org/officeDocument/2006/relationships/image" Target="/ppt/media/image57.svg" Id="rId4" /></Relationships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4158F-2945-D8BB-0CE8-8B4355E97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E1018E-0C6E-865E-53DF-7E81D8C670E4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050"/>
            <a:ext cx="5416550" cy="4416425"/>
          </a:xfrm>
        </p:spPr>
        <p:txBody>
          <a:bodyPr lIns="0" tIns="0" rIns="0"/>
          <a:lstStyle/>
          <a:p>
            <a:r>
              <a:rPr lang="en-US" noProof="0" dirty="0"/>
              <a:t>The term ‘breakthrough psychosis’ refers to exacerbations of psychosis that occur even when a person with schizophrenia is receiving antipsychotic treatment</a:t>
            </a:r>
            <a:r>
              <a:rPr lang="en-US" baseline="30000" noProof="0" dirty="0"/>
              <a:t>1</a:t>
            </a:r>
          </a:p>
          <a:p>
            <a:r>
              <a:rPr lang="en-US" noProof="0" dirty="0"/>
              <a:t>Breakthrough psychosis is a relatively common occurrence, even in those with confirmed adherence</a:t>
            </a:r>
            <a:br>
              <a:rPr lang="en-US" noProof="0" dirty="0"/>
            </a:br>
            <a:r>
              <a:rPr lang="en-US" noProof="0" dirty="0"/>
              <a:t>(i.e., those receiving LAI antipsychotic treatment)</a:t>
            </a:r>
            <a:r>
              <a:rPr lang="en-US" baseline="30000" noProof="0" dirty="0"/>
              <a:t>1</a:t>
            </a:r>
          </a:p>
          <a:p>
            <a:pPr marL="0" indent="0">
              <a:buNone/>
            </a:pPr>
            <a:endParaRPr lang="en-US" baseline="30000" noProof="0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C16770A-0FD4-1386-7962-08C61283011D}"/>
              </a:ext>
            </a:extLst>
          </p:cNvPr>
          <p:cNvSpPr/>
          <p:nvPr/>
        </p:nvSpPr>
        <p:spPr>
          <a:xfrm>
            <a:off x="546099" y="4828664"/>
            <a:ext cx="5403849" cy="100333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00000" marR="0" lvl="1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Even in people receiving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LAI treatment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breakthrough psychosis occurs in 14–21%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 patients with schizophrenia</a:t>
            </a:r>
            <a:r>
              <a:rPr lang="en-US" sz="1400" baseline="30000" noProof="0" dirty="0">
                <a:solidFill>
                  <a:srgbClr val="3F1A01"/>
                </a:solidFill>
                <a:latin typeface="Arial"/>
              </a:rPr>
              <a:t>2,3</a:t>
            </a:r>
            <a:endParaRPr kumimoji="0" lang="en-US" sz="1400" b="0" i="0" u="none" strike="noStrike" kern="1200" cap="none" spc="0" normalizeH="0" baseline="30000" noProof="0" dirty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2760382-4A42-70FF-E0C3-D8B67FB7A49C}"/>
              </a:ext>
            </a:extLst>
          </p:cNvPr>
          <p:cNvSpPr/>
          <p:nvPr/>
        </p:nvSpPr>
        <p:spPr>
          <a:xfrm>
            <a:off x="546099" y="3429000"/>
            <a:ext cx="5403849" cy="100333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00000" marR="0" lvl="1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 a nationwide study,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one in three people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with schizophrenia receiving continuous treatment were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hospitalized for breakthrough psychosis</a:t>
            </a:r>
            <a:r>
              <a:rPr kumimoji="0" lang="en-US" sz="1400" b="1" i="0" u="none" strike="noStrike" kern="1200" cap="none" spc="0" normalizeH="0" baseline="3000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4FE9B6-480F-F385-44A8-AA3568F1255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Schizophrenia – Treatment principles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098E8C8-BA06-F279-23C4-2066E92D2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noProof="0" dirty="0"/>
              <a:t>Breakthrough psychosis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0A3FFEA3-489E-74E4-471F-609896596BD4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1" y="1416785"/>
            <a:ext cx="5410199" cy="4415215"/>
          </a:xfrm>
        </p:spPr>
        <p:txBody>
          <a:bodyPr rIns="108000"/>
          <a:lstStyle/>
          <a:p>
            <a:pPr>
              <a:spcBef>
                <a:spcPts val="600"/>
              </a:spcBef>
            </a:pPr>
            <a:r>
              <a:rPr lang="en-US" noProof="0" dirty="0"/>
              <a:t>Factors contributing to breakthrough psychosis include:</a:t>
            </a:r>
            <a:r>
              <a:rPr lang="en-US" baseline="30000" noProof="0" dirty="0"/>
              <a:t>3,4</a:t>
            </a:r>
          </a:p>
          <a:p>
            <a:pPr lvl="1"/>
            <a:r>
              <a:rPr lang="en-US" noProof="0" dirty="0"/>
              <a:t>Concurrent medical illness or other psychiatric comorbidity</a:t>
            </a:r>
          </a:p>
          <a:p>
            <a:pPr lvl="1"/>
            <a:r>
              <a:rPr lang="en-US" noProof="0" dirty="0"/>
              <a:t>Tardive dyskinesia</a:t>
            </a:r>
          </a:p>
          <a:p>
            <a:pPr lvl="1"/>
            <a:r>
              <a:rPr lang="en-US" noProof="0" dirty="0"/>
              <a:t>Substance abuse or misuse</a:t>
            </a:r>
          </a:p>
          <a:p>
            <a:pPr lvl="1"/>
            <a:r>
              <a:rPr lang="en-US" noProof="0" dirty="0"/>
              <a:t>Psychosocial stressors</a:t>
            </a:r>
          </a:p>
          <a:p>
            <a:pPr lvl="1"/>
            <a:r>
              <a:rPr lang="en-US" noProof="0" dirty="0"/>
              <a:t>Suboptimal drug administration or incorrect dosage</a:t>
            </a:r>
          </a:p>
          <a:p>
            <a:pPr lvl="1"/>
            <a:r>
              <a:rPr lang="en-US" noProof="0" dirty="0"/>
              <a:t>Ineffective medication</a:t>
            </a:r>
          </a:p>
          <a:p>
            <a:pPr lvl="1"/>
            <a:r>
              <a:rPr lang="en-US" noProof="0" dirty="0"/>
              <a:t>Drug–drug interactions</a:t>
            </a:r>
          </a:p>
          <a:p>
            <a:pPr>
              <a:spcBef>
                <a:spcPts val="600"/>
              </a:spcBef>
            </a:pPr>
            <a:r>
              <a:rPr lang="en-US" b="1" noProof="0" dirty="0"/>
              <a:t>Breakthrough psychosis </a:t>
            </a:r>
            <a:r>
              <a:rPr lang="en-US" noProof="0" dirty="0"/>
              <a:t>may be better</a:t>
            </a:r>
            <a:br>
              <a:rPr lang="en-US" noProof="0" dirty="0"/>
            </a:br>
            <a:r>
              <a:rPr lang="en-US" b="1" noProof="0" dirty="0"/>
              <a:t>assessed in studies using LAI antipsychotics</a:t>
            </a:r>
            <a:r>
              <a:rPr lang="en-US" noProof="0" dirty="0"/>
              <a:t>, as non-adherence can be ruled-out as a reason</a:t>
            </a:r>
            <a:br>
              <a:rPr lang="en-US" noProof="0" dirty="0"/>
            </a:br>
            <a:r>
              <a:rPr lang="en-US" noProof="0" dirty="0"/>
              <a:t>for psychosis</a:t>
            </a:r>
            <a:r>
              <a:rPr lang="en-US" baseline="30000" noProof="0" dirty="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73339E-1B01-8AE5-A8BC-6DC97B7FAA6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8" y="6102000"/>
            <a:ext cx="10125233" cy="619200"/>
          </a:xfrm>
        </p:spPr>
        <p:txBody>
          <a:bodyPr/>
          <a:lstStyle/>
          <a:p>
            <a:r>
              <a:rPr lang="en-US" noProof="0" dirty="0"/>
              <a:t>LAI=long-acting injectable</a:t>
            </a:r>
          </a:p>
          <a:p>
            <a:r>
              <a:rPr lang="en-US" noProof="0" dirty="0"/>
              <a:t>1. Rubio et al. Psychol Med 2020;50:1356–1367; 2. Emsley et al. </a:t>
            </a:r>
            <a:r>
              <a:rPr lang="en-US" noProof="0" dirty="0" err="1"/>
              <a:t>Schizophr</a:t>
            </a:r>
            <a:r>
              <a:rPr lang="en-US" noProof="0" dirty="0"/>
              <a:t> Res 2020;225:55–62; 3. Rubio et al. Lancet Psychiatry 2020;7:749–761; 4. Correll et al. CNS </a:t>
            </a:r>
            <a:r>
              <a:rPr lang="en-US" noProof="0" dirty="0" err="1"/>
              <a:t>Spectr</a:t>
            </a:r>
            <a:r>
              <a:rPr lang="en-US" noProof="0" dirty="0"/>
              <a:t> 2019;24:354–370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FF5E9FD-2ADA-80E0-2BFE-D1F44FE0C5FF}"/>
              </a:ext>
            </a:extLst>
          </p:cNvPr>
          <p:cNvGrpSpPr/>
          <p:nvPr/>
        </p:nvGrpSpPr>
        <p:grpSpPr>
          <a:xfrm>
            <a:off x="700241" y="3588419"/>
            <a:ext cx="709800" cy="687003"/>
            <a:chOff x="749299" y="3474720"/>
            <a:chExt cx="944744" cy="914400"/>
          </a:xfrm>
        </p:grpSpPr>
        <p:pic>
          <p:nvPicPr>
            <p:cNvPr id="8" name="Graphic 7" descr="Group of men with solid fill">
              <a:extLst>
                <a:ext uri="{FF2B5EF4-FFF2-40B4-BE49-F238E27FC236}">
                  <a16:creationId xmlns:a16="http://schemas.microsoft.com/office/drawing/2014/main" id="{0F3C6105-71A5-6BF1-ADD8-AF3975C79F9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49299" y="3474720"/>
              <a:ext cx="944744" cy="914400"/>
            </a:xfrm>
            <a:prstGeom prst="rect">
              <a:avLst/>
            </a:prstGeom>
          </p:spPr>
        </p:pic>
        <p:pic>
          <p:nvPicPr>
            <p:cNvPr id="10" name="Graphic 9" descr="Man with solid fill">
              <a:extLst>
                <a:ext uri="{FF2B5EF4-FFF2-40B4-BE49-F238E27FC236}">
                  <a16:creationId xmlns:a16="http://schemas.microsoft.com/office/drawing/2014/main" id="{2DB5FDC7-C835-EE64-4CA4-110E596F774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17033" y="3525522"/>
              <a:ext cx="813603" cy="859403"/>
            </a:xfrm>
            <a:prstGeom prst="rect">
              <a:avLst/>
            </a:prstGeom>
          </p:spPr>
        </p:pic>
      </p:grpSp>
      <p:pic>
        <p:nvPicPr>
          <p:cNvPr id="28" name="Graphic 27" descr="Needle with solid fill">
            <a:extLst>
              <a:ext uri="{FF2B5EF4-FFF2-40B4-BE49-F238E27FC236}">
                <a16:creationId xmlns:a16="http://schemas.microsoft.com/office/drawing/2014/main" id="{5A273C2A-5A7A-5BE4-9774-2ED43CDDC87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751" y="4959803"/>
            <a:ext cx="780780" cy="75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724148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