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31.xml" Id="rId35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Id2" /><Relationship Type="http://schemas.openxmlformats.org/officeDocument/2006/relationships/notesMaster" Target="/ppt/notesMasters/notesMaster1.xml" Id="rId1" /></Relationship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A78CE-4ECF-3BD6-A3F7-2027DA985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821FEF-DF1C-122C-1A9B-49D8A5210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8C922F-72ED-12AC-D6D3-8F3FD4A97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b-NO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lvl="0"/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Bighelli I, Rodolico A, García-Mieres H,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Psychosocial and psychological interventions for relapse prevention in schizophrenia: a systematic review and network meta-analysis</a:t>
            </a: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Lancet Psychiatry 2021; 8: 969–980.</a:t>
            </a:r>
          </a:p>
          <a:p>
            <a:pPr lvl="0"/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9CD70-AB05-7E97-91D6-166B874CC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932026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1.xml.rels>&#65279;<?xml version="1.0" encoding="utf-8"?><Relationships xmlns="http://schemas.openxmlformats.org/package/2006/relationships"><Relationship Type="http://schemas.openxmlformats.org/officeDocument/2006/relationships/image" Target="/ppt/media/image47.svg" Id="rId8" /><Relationship Type="http://schemas.openxmlformats.org/officeDocument/2006/relationships/image" Target="/ppt/media/image59.svg" Id="rId3" /><Relationship Type="http://schemas.openxmlformats.org/officeDocument/2006/relationships/image" Target="/ppt/media/image63.svg" Id="rId7" /><Relationship Type="http://schemas.openxmlformats.org/officeDocument/2006/relationships/notesSlide" Target="/ppt/notesSlides/notesSlide31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62.svg" Id="rId6" /><Relationship Type="http://schemas.openxmlformats.org/officeDocument/2006/relationships/image" Target="/ppt/media/image61.svg" Id="rId5" /><Relationship Type="http://schemas.openxmlformats.org/officeDocument/2006/relationships/image" Target="/ppt/media/image60.svg" Id="rId4" /></Relationships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FDD4-A94B-8C7F-24DA-98F9B3842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4D1B-2F1A-F484-1878-F07A890278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3FC347-2D7B-270E-BD6B-EEC0AAAFA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8" y="814386"/>
            <a:ext cx="10018381" cy="332399"/>
          </a:xfrm>
        </p:spPr>
        <p:txBody>
          <a:bodyPr anchor="t"/>
          <a:lstStyle/>
          <a:p>
            <a:r>
              <a:rPr lang="en-US" sz="2000" noProof="0" dirty="0"/>
              <a:t>The role of psychotherapy for relapse prevention in schizophrenia (I)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54D7AE-DABE-AAE2-E20F-B9D51CA5CFFB}"/>
              </a:ext>
            </a:extLst>
          </p:cNvPr>
          <p:cNvSpPr>
            <a:spLocks noGrp="1"/>
          </p:cNvSpPr>
          <p:nvPr>
            <p:ph idx="19"/>
          </p:nvPr>
        </p:nvSpPr>
        <p:spPr>
          <a:noFill/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noProof="0" dirty="0"/>
              <a:t>A systematic review and network meta-analysis of psychotherapeutic interventions found the following interventions were superior to treatment as usual in preventing relapse at 12 months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B720B6-11FA-9ADF-60DB-1354AFBA87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Reference treatment is treatment as usual; Odds ratios &lt;1 are in </a:t>
            </a:r>
            <a:r>
              <a:rPr lang="en-US" noProof="0" dirty="0" err="1"/>
              <a:t>favour</a:t>
            </a:r>
            <a:r>
              <a:rPr lang="en-US" noProof="0" dirty="0"/>
              <a:t> of the psychological intervention</a:t>
            </a:r>
          </a:p>
          <a:p>
            <a:r>
              <a:rPr lang="en-US" noProof="0" dirty="0"/>
              <a:t>CI=confidence interval</a:t>
            </a:r>
          </a:p>
          <a:p>
            <a:r>
              <a:rPr lang="en-US" noProof="0" dirty="0" err="1"/>
              <a:t>Bighelli</a:t>
            </a:r>
            <a:r>
              <a:rPr lang="en-US" noProof="0" dirty="0"/>
              <a:t> et al. Lancet Psychiatry 2021;8:969–980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DCBF0797-AE35-60D9-8AF0-29453FB3CD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949040"/>
              </p:ext>
            </p:extLst>
          </p:nvPr>
        </p:nvGraphicFramePr>
        <p:xfrm>
          <a:off x="539749" y="2083614"/>
          <a:ext cx="11110914" cy="3960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12555">
                  <a:extLst>
                    <a:ext uri="{9D8B030D-6E8A-4147-A177-3AD203B41FA5}">
                      <a16:colId xmlns:a16="http://schemas.microsoft.com/office/drawing/2014/main" val="4195150054"/>
                    </a:ext>
                  </a:extLst>
                </a:gridCol>
                <a:gridCol w="3225730">
                  <a:extLst>
                    <a:ext uri="{9D8B030D-6E8A-4147-A177-3AD203B41FA5}">
                      <a16:colId xmlns:a16="http://schemas.microsoft.com/office/drawing/2014/main" val="3344701763"/>
                    </a:ext>
                  </a:extLst>
                </a:gridCol>
                <a:gridCol w="3972629">
                  <a:extLst>
                    <a:ext uri="{9D8B030D-6E8A-4147-A177-3AD203B41FA5}">
                      <a16:colId xmlns:a16="http://schemas.microsoft.com/office/drawing/2014/main" val="83420354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350" baseline="0" noProof="0" dirty="0"/>
                        <a:t>Intervention</a:t>
                      </a:r>
                    </a:p>
                  </a:txBody>
                  <a:tcPr marT="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Odds ratios (95% CI)</a:t>
                      </a:r>
                    </a:p>
                  </a:txBody>
                  <a:tcPr marT="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Event rate (95% CI)</a:t>
                      </a:r>
                    </a:p>
                  </a:txBody>
                  <a:tcPr marT="0" marB="468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58760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0" lvl="1" indent="0"/>
                      <a:r>
                        <a:rPr lang="en-US" sz="1350" b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 interventions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0.35 (0.24, 0.52)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16% (11, 22)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5553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0" lvl="1" indent="0"/>
                      <a:r>
                        <a:rPr lang="en-US" sz="1350" b="1" noProof="0" dirty="0"/>
                        <a:t>Psychoeducation for patients 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0.63 (0.42, 0.94)</a:t>
                      </a:r>
                      <a:endParaRPr lang="en-US" sz="1350" baseline="30000" noProof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b="0" noProof="0" dirty="0"/>
                        <a:t>25% (18, 34)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04682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0" lvl="1" indent="0"/>
                      <a:r>
                        <a:rPr lang="en-US" sz="1350" b="1" noProof="0" dirty="0"/>
                        <a:t>Integrated psychological interventions 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0.62 (0.44, 0.87)</a:t>
                      </a:r>
                      <a:endParaRPr lang="en-US" sz="1350" b="1" noProof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25% (19, 32)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9971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0" lvl="1" indent="0"/>
                      <a:r>
                        <a:rPr lang="en-US" sz="1350" b="1" noProof="0" dirty="0"/>
                        <a:t>Cognitive </a:t>
                      </a:r>
                      <a:r>
                        <a:rPr lang="en-US" sz="1350" b="1" noProof="0" dirty="0" err="1"/>
                        <a:t>behavioural</a:t>
                      </a:r>
                      <a:r>
                        <a:rPr lang="en-US" sz="1350" b="1" noProof="0" dirty="0"/>
                        <a:t> therapy 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0.45 (0.27, 0.75)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20% (13, 29)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48005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720000" lvl="1" indent="0"/>
                      <a:r>
                        <a:rPr lang="en-US" sz="1350" b="1" noProof="0" dirty="0"/>
                        <a:t>Relapse prevention </a:t>
                      </a:r>
                      <a:r>
                        <a:rPr lang="en-US" sz="1350" b="1" noProof="0" dirty="0" err="1"/>
                        <a:t>programmes</a:t>
                      </a:r>
                      <a:endParaRPr lang="en-US" sz="1350" b="1" noProof="0" dirty="0"/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0.33 (0.14, 0.79)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50" noProof="0" dirty="0"/>
                        <a:t>15% (7, 30)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54591"/>
                  </a:ext>
                </a:extLst>
              </a:tr>
            </a:tbl>
          </a:graphicData>
        </a:graphic>
      </p:graphicFrame>
      <p:pic>
        <p:nvPicPr>
          <p:cNvPr id="40" name="Graphic 39" descr="Warning with solid fill">
            <a:extLst>
              <a:ext uri="{FF2B5EF4-FFF2-40B4-BE49-F238E27FC236}">
                <a16:creationId xmlns:a16="http://schemas.microsoft.com/office/drawing/2014/main" id="{72234D30-947D-FA9D-3C9E-335C71A2F3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654" y="5423245"/>
            <a:ext cx="484353" cy="484353"/>
          </a:xfrm>
          <a:prstGeom prst="rect">
            <a:avLst/>
          </a:prstGeom>
        </p:spPr>
      </p:pic>
      <p:pic>
        <p:nvPicPr>
          <p:cNvPr id="42" name="Graphic 41" descr="Head with gears with solid fill">
            <a:extLst>
              <a:ext uri="{FF2B5EF4-FFF2-40B4-BE49-F238E27FC236}">
                <a16:creationId xmlns:a16="http://schemas.microsoft.com/office/drawing/2014/main" id="{B3D1633E-BB91-4DE4-135B-437B02D39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566" y="4681678"/>
            <a:ext cx="550529" cy="550529"/>
          </a:xfrm>
          <a:prstGeom prst="rect">
            <a:avLst/>
          </a:prstGeom>
        </p:spPr>
      </p:pic>
      <p:pic>
        <p:nvPicPr>
          <p:cNvPr id="44" name="Graphic 43" descr="Cheers with solid fill">
            <a:extLst>
              <a:ext uri="{FF2B5EF4-FFF2-40B4-BE49-F238E27FC236}">
                <a16:creationId xmlns:a16="http://schemas.microsoft.com/office/drawing/2014/main" id="{C75D8F44-199D-1C44-E673-DE4C05FE3A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470" y="3977121"/>
            <a:ext cx="558720" cy="558720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E3EB29D3-7D8C-7ABE-8243-DEF7DC211BCD}"/>
              </a:ext>
            </a:extLst>
          </p:cNvPr>
          <p:cNvGrpSpPr/>
          <p:nvPr/>
        </p:nvGrpSpPr>
        <p:grpSpPr>
          <a:xfrm>
            <a:off x="608695" y="3259287"/>
            <a:ext cx="588270" cy="528368"/>
            <a:chOff x="-744203" y="1719904"/>
            <a:chExt cx="914400" cy="914400"/>
          </a:xfrm>
        </p:grpSpPr>
        <p:pic>
          <p:nvPicPr>
            <p:cNvPr id="48" name="Graphic 47" descr="Classroom with solid fill">
              <a:extLst>
                <a:ext uri="{FF2B5EF4-FFF2-40B4-BE49-F238E27FC236}">
                  <a16:creationId xmlns:a16="http://schemas.microsoft.com/office/drawing/2014/main" id="{D1375DB0-D3F0-7391-1D25-6056C857F8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744203" y="1719904"/>
              <a:ext cx="914400" cy="914400"/>
            </a:xfrm>
            <a:prstGeom prst="rect">
              <a:avLst/>
            </a:prstGeom>
          </p:spPr>
        </p:pic>
        <p:pic>
          <p:nvPicPr>
            <p:cNvPr id="50" name="Graphic 49" descr="Brain with solid fill">
              <a:extLst>
                <a:ext uri="{FF2B5EF4-FFF2-40B4-BE49-F238E27FC236}">
                  <a16:creationId xmlns:a16="http://schemas.microsoft.com/office/drawing/2014/main" id="{3A05A784-75E3-F0E8-2497-41848DA477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288520" y="1893481"/>
              <a:ext cx="226073" cy="226073"/>
            </a:xfrm>
            <a:prstGeom prst="rect">
              <a:avLst/>
            </a:prstGeom>
          </p:spPr>
        </p:pic>
      </p:grpSp>
      <p:pic>
        <p:nvPicPr>
          <p:cNvPr id="27" name="Graphic 26" descr="Polaroid Pictures with solid fill">
            <a:extLst>
              <a:ext uri="{FF2B5EF4-FFF2-40B4-BE49-F238E27FC236}">
                <a16:creationId xmlns:a16="http://schemas.microsoft.com/office/drawing/2014/main" id="{4BFD3470-437C-C89C-1460-B64D7E98CC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496" y="2509152"/>
            <a:ext cx="560669" cy="5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8026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