
<file path=[Content_Types].xml><?xml version="1.0" encoding="utf-8"?>
<Types xmlns="http://schemas.openxmlformats.org/package/2006/content-types">
  <Default Extension="xml" ContentType="application/vnd.openxmlformats-package.core-properties+xml"/>
  <Default Extension="jpeg" ContentType="image/jpeg"/>
  <Default Extension="png" ContentType="image/png"/>
  <Default Extension="svg" ContentType="image/svg+xml"/>
  <Default Extension="rels" ContentType="application/vnd.openxmlformats-package.relationships+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theme/theme2.xml" ContentType="application/vnd.openxmlformats-officedocument.theme+xml"/>
  <Override PartName="/ppt/viewProps.xml" ContentType="application/vnd.openxmlformats-officedocument.presentationml.viewProps+xml"/>
  <Override PartName="/ppt/authors.xml" ContentType="application/vnd.ms-powerpoint.authors+xml"/>
  <Override PartName="/customXml/item2.xml" ContentType="application/xml"/>
  <Override PartName="/customXml/itemProps2.xml" ContentType="application/vnd.openxmlformats-officedocument.customXmlProperties+xml"/>
  <Override PartName="/ppt/changesInfos/changesInfo1.xml" ContentType="application/vnd.ms-powerpoint.changesinfo+xml"/>
  <Override PartName="/ppt/tableStyles.xml" ContentType="application/vnd.openxmlformats-officedocument.presentationml.tableStyl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5.xml" ContentType="application/vnd.openxmlformats-officedocument.presentationml.slideLayout+xml"/>
  <Override PartName="/ppt/handoutMasters/handoutMaster1.xml" ContentType="application/vnd.openxmlformats-officedocument.presentationml.handoutMaster+xml"/>
  <Override PartName="/ppt/theme/theme3.xml" ContentType="application/vnd.openxmlformats-officedocument.theme+xml"/>
  <Override PartName="/customXml/item3.xml" ContentType="application/xml"/>
  <Override PartName="/customXml/itemProps3.xml" ContentType="application/vnd.openxmlformats-officedocument.customXmlProperties+xml"/>
  <Override PartName="/ppt/revisionInfo.xml" ContentType="application/vnd.ms-powerpoint.revisioninfo+xml"/>
  <Override PartName="/customXml/item1.xml" ContentType="application/xml"/>
  <Override PartName="/customXml/itemProps1.xml" ContentType="application/vnd.openxmlformats-officedocument.customXmlProperties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presProps.xml" ContentType="application/vnd.openxmlformats-officedocument.presentationml.presProps+xml"/>
  <Override PartName="/docProps/custom.xml" ContentType="application/vnd.openxmlformats-officedocument.custom-properties+xml"/>
  <Override PartName="/docProps/app.xml" ContentType="application/vnd.openxmlformats-officedocument.extended-properties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Id3" /><Relationship Type="http://schemas.openxmlformats.org/package/2006/relationships/metadata/thumbnail" Target="/docProps/thumbnail.jpeg" Id="rId2" /><Relationship Type="http://schemas.openxmlformats.org/officeDocument/2006/relationships/officeDocument" Target="/ppt/presentation.xml" Id="rId1" /><Relationship Type="http://schemas.openxmlformats.org/officeDocument/2006/relationships/custom-properties" Target="/docProps/custom.xml" Id="rId5" /><Relationship Type="http://schemas.openxmlformats.org/officeDocument/2006/relationships/extended-properties" Target="/docProps/app.xml" Id="rId4" /></Relationships>
</file>

<file path=ppt/presentation.xml><?xml version="1.0" encoding="utf-8"?>
<p:presentation xmlns:p15="http://schemas.microsoft.com/office/powerpoint/2012/main"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notesMasterIdLst>
    <p:notesMasterId r:id="rId47"/>
  </p:notesMasterIdLst>
  <p:handoutMasterIdLst>
    <p:handoutMasterId r:id="rId48"/>
  </p:handoutMasterIdLst>
  <p:sldIdLst>
    <p:sldId id="1045" r:id="rId3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E68DBF29-173B-1EE4-E980-EBF86C79181A}" name="Editor" initials="C" userId="Editor" providerId="None"/>
  <p188:author id="{A650F12B-C64C-074B-07F6-F48D2265D014}" name="Christoph U. Correll" initials="CC" userId="eaee6724343eddb1" providerId="Windows Live"/>
  <p188:author id="{C07A505D-5E7E-6BEB-4195-801D42364FA7}" name="Ceren Akdeniz Vogt" initials="CA" userId="S::cak@lundbeckfonden.com::6291f9b8-8487-4396-8769-615d243e0f4b" providerId="AD"/>
  <p188:author id="{46555C6D-31EC-DA99-61B5-C6F6A324EF99}" name="Fact Check" initials="JS" userId="Fact Check" providerId="None"/>
  <p188:author id="{C8911B80-9C65-8D61-72BF-E1ED915E10FA}" name="Mel Ward" initials="MW" userId="Mel Ward" providerId="None"/>
  <p188:author id="{33F2F481-7F84-1190-CBE4-732A72D1E981}" name="Jane Snowball" initials="JS" userId="Jane Snowball" providerId="None"/>
  <p188:author id="{4EE41886-2B80-BDDB-D5E7-536828E472A2}" name="Medical writer" initials="SR" userId="Medical writer" providerId="None"/>
  <p188:author id="{A00A1298-AB63-4804-7CAD-1CF35FB5980A}" name="Jane Snowball " initials="JS" userId="Jane Snowball " providerId="None"/>
  <p188:author id="{8EBDF5A9-C4BC-A8A8-CDF6-CD616BF5A6CC}" name="Lucy Helas" initials="LH" userId="Lucy Helas" providerId="None"/>
  <p188:author id="{E5ACE6B3-FD31-9A5C-2F35-D2D1F7876E5B}" name="Editor CW" initials="C" userId="Editor CW" providerId="None"/>
  <p188:author id="{548E33BE-41FD-592C-5C8D-31BD765ADCA9}" name="Cambridge" initials="JS" userId="Cambridge" providerId="None"/>
  <p188:author id="{F33448D5-5D31-AF39-23D4-F2806F1DAECB}" name="Hazel Ramwi" initials="HR" userId="Hazel Ramwi" providerId="None"/>
  <p188:author id="{418AA2D6-496A-47C3-5018-89298CC9AEF7}" name="Elliot Piper-Brown" initials="EP" userId="S::elliot.piper-brown@primeglobalpeople.com::f9f5c069-9888-4662-9765-c25bc9bb0b78" providerId="AD"/>
  <p188:author id="{0C8432D9-FFBD-FC28-EED3-675692D2F58F}" name="David Stanley" initials="DS" userId="S::david.stanley@primeglobalpeople.com::577f62c1-a009-40ab-b0e0-6082ed2a73a8" providerId="AD"/>
  <p188:author id="{B832B1DC-702B-2076-34F6-ABE5906ECE9E}" name="Sarah Ramsden" initials="SR" userId="Sarah Ramsden" providerId="None"/>
  <p188:author id="{65AAF7DC-9C5A-B082-9540-A0AF9B6F044C}" name="Stefan Leucht" initials="SL" userId="S::stefan.leucht@tum.de::21ee4c59-815f-4b4a-83ea-48a7b5faf7a1" providerId="AD"/>
  <p188:author id="{69EEE8EB-91A6-0E81-D1E6-B34A0A533E9F}" name="Prime - Senior Medical Writer" initials="SMW" userId="Prime - Senior Medical Writer" providerId="None"/>
  <p188:author id="{C536F4EF-557A-800A-363B-FC62070B3F72}" name="Jane Snowball  " initials="JS" userId="Jane Snowball  " providerId="None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BF0EE"/>
    <a:srgbClr val="5E512C"/>
    <a:srgbClr val="D9D1CC"/>
    <a:srgbClr val="D6E1DC"/>
    <a:srgbClr val="E5EBF1"/>
    <a:srgbClr val="4F7599"/>
    <a:srgbClr val="FFFFFF"/>
    <a:srgbClr val="E0DBD6"/>
    <a:srgbClr val="C6C1BE"/>
    <a:srgbClr val="F7F1E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A7CCCD9C-78B4-43E3-A461-DD9AD11D1CD6}" v="1" dt="2026-08-04T07:08:50.423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FABFCF23-3B69-468F-B69F-88F6DE6A72F2}" styleName="Medium Style 1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5758FB7-9AC5-4552-8A53-C91805E547FA}" styleName="Themed Style 1 - Accent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775DCB02-9BB8-47FD-8907-85C794F793BA}" styleName="Themed Style 1 - Accent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5FD0F851-EC5A-4D38-B0AD-8093EC10F338}" styleName="Light Style 1 - Accent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592" autoAdjust="0"/>
    <p:restoredTop sz="84383" autoAdjust="0"/>
  </p:normalViewPr>
  <p:slideViewPr>
    <p:cSldViewPr snapToGrid="0">
      <p:cViewPr varScale="1">
        <p:scale>
          <a:sx n="90" d="100"/>
          <a:sy n="90" d="100"/>
        </p:scale>
        <p:origin x="354" y="84"/>
      </p:cViewPr>
      <p:guideLst/>
    </p:cSldViewPr>
  </p:slideViewPr>
  <p:outlineViewPr>
    <p:cViewPr>
      <p:scale>
        <a:sx n="33" d="100"/>
        <a:sy n="33" d="100"/>
      </p:scale>
      <p:origin x="0" y="-76378"/>
    </p:cViewPr>
  </p:outlineViewPr>
  <p:notesTextViewPr>
    <p:cViewPr>
      <p:scale>
        <a:sx n="165" d="100"/>
        <a:sy n="165" d="100"/>
      </p:scale>
      <p:origin x="0" y="0"/>
    </p:cViewPr>
  </p:notesTextViewPr>
  <p:sorterViewPr>
    <p:cViewPr varScale="1">
      <p:scale>
        <a:sx n="1" d="1"/>
        <a:sy n="1" d="1"/>
      </p:scale>
      <p:origin x="0" y="-20760"/>
    </p:cViewPr>
  </p:sorterViewPr>
  <p:notesViewPr>
    <p:cSldViewPr snapToGrid="0">
      <p:cViewPr varScale="1">
        <p:scale>
          <a:sx n="56" d="100"/>
          <a:sy n="56" d="100"/>
        </p:scale>
        <p:origin x="2588" y="56"/>
      </p:cViewPr>
      <p:guideLst/>
    </p:cSldViewPr>
  </p:notesViewPr>
  <p:gridSpacing cx="72008" cy="72008"/>
</p:viewPr>
</file>

<file path=ppt/_rels/presentation.xml.rels>&#65279;<?xml version="1.0" encoding="utf-8"?><Relationships xmlns="http://schemas.openxmlformats.org/package/2006/relationships"><Relationship Type="http://schemas.openxmlformats.org/officeDocument/2006/relationships/notesMaster" Target="/ppt/notesMasters/notesMaster1.xml" Id="rId47" /><Relationship Type="http://schemas.openxmlformats.org/officeDocument/2006/relationships/viewProps" Target="/ppt/viewProps.xml" Id="rId50" /><Relationship Type="http://schemas.microsoft.com/office/2018/10/relationships/authors" Target="/ppt/authors.xml" Id="rId55" /><Relationship Type="http://schemas.openxmlformats.org/officeDocument/2006/relationships/customXml" Target="/customXml/item2.xml" Id="rId2" /><Relationship Type="http://schemas.microsoft.com/office/2016/11/relationships/changesInfo" Target="/ppt/changesInfos/changesInfo1.xml" Id="rId53" /><Relationship Type="http://schemas.openxmlformats.org/officeDocument/2006/relationships/tableStyles" Target="/ppt/tableStyles.xml" Id="rId52" /><Relationship Type="http://schemas.openxmlformats.org/officeDocument/2006/relationships/slideMaster" Target="/ppt/slideMasters/slideMaster1.xml" Id="rId4" /><Relationship Type="http://schemas.openxmlformats.org/officeDocument/2006/relationships/handoutMaster" Target="/ppt/handoutMasters/handoutMaster1.xml" Id="rId48" /><Relationship Type="http://schemas.openxmlformats.org/officeDocument/2006/relationships/theme" Target="/ppt/theme/theme1.xml" Id="rId51" /><Relationship Type="http://schemas.openxmlformats.org/officeDocument/2006/relationships/customXml" Target="/customXml/item3.xml" Id="rId3" /><Relationship Type="http://schemas.microsoft.com/office/2015/10/relationships/revisionInfo" Target="/ppt/revisionInfo.xml" Id="rId54" /><Relationship Type="http://schemas.openxmlformats.org/officeDocument/2006/relationships/customXml" Target="/customXml/item1.xml" Id="rId1" /><Relationship Type="http://schemas.openxmlformats.org/officeDocument/2006/relationships/slide" Target="/ppt/slides/slide32.xml" Id="rId36" /><Relationship Type="http://schemas.openxmlformats.org/officeDocument/2006/relationships/presProps" Target="/ppt/presProps.xml" Id="rId49" 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ucy Helas" userId="ddfafa0a-b6b5-4bdd-b86f-ac994cb89b8b" providerId="ADAL" clId="{24817C30-EE8C-4751-BCB8-6AC7A077870C}"/>
    <pc:docChg chg="undo redo custSel delSld modSld">
      <pc:chgData name="Lucy Helas" userId="ddfafa0a-b6b5-4bdd-b86f-ac994cb89b8b" providerId="ADAL" clId="{24817C30-EE8C-4751-BCB8-6AC7A077870C}" dt="2026-07-27T09:36:07.658" v="42" actId="478"/>
      <pc:docMkLst>
        <pc:docMk/>
      </pc:docMkLst>
      <pc:sldChg chg="modNotes">
        <pc:chgData name="Lucy Helas" userId="ddfafa0a-b6b5-4bdd-b86f-ac994cb89b8b" providerId="ADAL" clId="{24817C30-EE8C-4751-BCB8-6AC7A077870C}" dt="2026-07-27T09:31:36.029" v="8" actId="478"/>
        <pc:sldMkLst>
          <pc:docMk/>
          <pc:sldMk cId="4233905278" sldId="367"/>
        </pc:sldMkLst>
      </pc:sldChg>
      <pc:sldChg chg="modNotes">
        <pc:chgData name="Lucy Helas" userId="ddfafa0a-b6b5-4bdd-b86f-ac994cb89b8b" providerId="ADAL" clId="{24817C30-EE8C-4751-BCB8-6AC7A077870C}" dt="2026-07-27T09:31:44.157" v="9" actId="478"/>
        <pc:sldMkLst>
          <pc:docMk/>
          <pc:sldMk cId="2469550932" sldId="370"/>
        </pc:sldMkLst>
      </pc:sldChg>
      <pc:sldChg chg="modNotes">
        <pc:chgData name="Lucy Helas" userId="ddfafa0a-b6b5-4bdd-b86f-ac994cb89b8b" providerId="ADAL" clId="{24817C30-EE8C-4751-BCB8-6AC7A077870C}" dt="2026-07-27T09:31:56.670" v="11" actId="478"/>
        <pc:sldMkLst>
          <pc:docMk/>
          <pc:sldMk cId="2665730550" sldId="371"/>
        </pc:sldMkLst>
      </pc:sldChg>
      <pc:sldChg chg="modNotes">
        <pc:chgData name="Lucy Helas" userId="ddfafa0a-b6b5-4bdd-b86f-ac994cb89b8b" providerId="ADAL" clId="{24817C30-EE8C-4751-BCB8-6AC7A077870C}" dt="2026-07-27T09:32:13.003" v="14" actId="478"/>
        <pc:sldMkLst>
          <pc:docMk/>
          <pc:sldMk cId="3511132712" sldId="373"/>
        </pc:sldMkLst>
      </pc:sldChg>
      <pc:sldChg chg="modNotes">
        <pc:chgData name="Lucy Helas" userId="ddfafa0a-b6b5-4bdd-b86f-ac994cb89b8b" providerId="ADAL" clId="{24817C30-EE8C-4751-BCB8-6AC7A077870C}" dt="2026-07-27T09:32:19.546" v="15" actId="478"/>
        <pc:sldMkLst>
          <pc:docMk/>
          <pc:sldMk cId="2735965529" sldId="1021"/>
        </pc:sldMkLst>
      </pc:sldChg>
      <pc:sldChg chg="modNotes">
        <pc:chgData name="Lucy Helas" userId="ddfafa0a-b6b5-4bdd-b86f-ac994cb89b8b" providerId="ADAL" clId="{24817C30-EE8C-4751-BCB8-6AC7A077870C}" dt="2026-07-27T09:32:27.572" v="16" actId="478"/>
        <pc:sldMkLst>
          <pc:docMk/>
          <pc:sldMk cId="977197280" sldId="1022"/>
        </pc:sldMkLst>
      </pc:sldChg>
      <pc:sldChg chg="modNotes">
        <pc:chgData name="Lucy Helas" userId="ddfafa0a-b6b5-4bdd-b86f-ac994cb89b8b" providerId="ADAL" clId="{24817C30-EE8C-4751-BCB8-6AC7A077870C}" dt="2026-07-27T09:32:48.362" v="18" actId="478"/>
        <pc:sldMkLst>
          <pc:docMk/>
          <pc:sldMk cId="1553248959" sldId="1024"/>
        </pc:sldMkLst>
      </pc:sldChg>
      <pc:sldChg chg="modNotes">
        <pc:chgData name="Lucy Helas" userId="ddfafa0a-b6b5-4bdd-b86f-ac994cb89b8b" providerId="ADAL" clId="{24817C30-EE8C-4751-BCB8-6AC7A077870C}" dt="2026-07-27T09:32:55.937" v="19" actId="478"/>
        <pc:sldMkLst>
          <pc:docMk/>
          <pc:sldMk cId="1649630319" sldId="1025"/>
        </pc:sldMkLst>
      </pc:sldChg>
      <pc:sldChg chg="modNotes">
        <pc:chgData name="Lucy Helas" userId="ddfafa0a-b6b5-4bdd-b86f-ac994cb89b8b" providerId="ADAL" clId="{24817C30-EE8C-4751-BCB8-6AC7A077870C}" dt="2026-07-27T09:34:58.531" v="21" actId="478"/>
        <pc:sldMkLst>
          <pc:docMk/>
          <pc:sldMk cId="4079399333" sldId="1027"/>
        </pc:sldMkLst>
      </pc:sldChg>
      <pc:sldChg chg="modNotes">
        <pc:chgData name="Lucy Helas" userId="ddfafa0a-b6b5-4bdd-b86f-ac994cb89b8b" providerId="ADAL" clId="{24817C30-EE8C-4751-BCB8-6AC7A077870C}" dt="2026-07-27T09:35:01.522" v="22" actId="478"/>
        <pc:sldMkLst>
          <pc:docMk/>
          <pc:sldMk cId="1651510758" sldId="1028"/>
        </pc:sldMkLst>
      </pc:sldChg>
      <pc:sldChg chg="modNotes">
        <pc:chgData name="Lucy Helas" userId="ddfafa0a-b6b5-4bdd-b86f-ac994cb89b8b" providerId="ADAL" clId="{24817C30-EE8C-4751-BCB8-6AC7A077870C}" dt="2026-07-27T09:35:03.736" v="23" actId="478"/>
        <pc:sldMkLst>
          <pc:docMk/>
          <pc:sldMk cId="982734306" sldId="1029"/>
        </pc:sldMkLst>
      </pc:sldChg>
      <pc:sldChg chg="modNotes">
        <pc:chgData name="Lucy Helas" userId="ddfafa0a-b6b5-4bdd-b86f-ac994cb89b8b" providerId="ADAL" clId="{24817C30-EE8C-4751-BCB8-6AC7A077870C}" dt="2026-07-27T09:35:06.074" v="24" actId="478"/>
        <pc:sldMkLst>
          <pc:docMk/>
          <pc:sldMk cId="3453980654" sldId="1030"/>
        </pc:sldMkLst>
      </pc:sldChg>
      <pc:sldChg chg="modNotes">
        <pc:chgData name="Lucy Helas" userId="ddfafa0a-b6b5-4bdd-b86f-ac994cb89b8b" providerId="ADAL" clId="{24817C30-EE8C-4751-BCB8-6AC7A077870C}" dt="2026-07-27T09:35:14.483" v="26" actId="478"/>
        <pc:sldMkLst>
          <pc:docMk/>
          <pc:sldMk cId="2209141862" sldId="1032"/>
        </pc:sldMkLst>
      </pc:sldChg>
      <pc:sldChg chg="modNotes">
        <pc:chgData name="Lucy Helas" userId="ddfafa0a-b6b5-4bdd-b86f-ac994cb89b8b" providerId="ADAL" clId="{24817C30-EE8C-4751-BCB8-6AC7A077870C}" dt="2026-07-27T09:35:20.346" v="28" actId="478"/>
        <pc:sldMkLst>
          <pc:docMk/>
          <pc:sldMk cId="1560821322" sldId="1033"/>
        </pc:sldMkLst>
      </pc:sldChg>
      <pc:sldChg chg="modNotes">
        <pc:chgData name="Lucy Helas" userId="ddfafa0a-b6b5-4bdd-b86f-ac994cb89b8b" providerId="ADAL" clId="{24817C30-EE8C-4751-BCB8-6AC7A077870C}" dt="2026-07-27T09:35:22.675" v="29" actId="478"/>
        <pc:sldMkLst>
          <pc:docMk/>
          <pc:sldMk cId="4013638703" sldId="1034"/>
        </pc:sldMkLst>
      </pc:sldChg>
      <pc:sldChg chg="modNotes">
        <pc:chgData name="Lucy Helas" userId="ddfafa0a-b6b5-4bdd-b86f-ac994cb89b8b" providerId="ADAL" clId="{24817C30-EE8C-4751-BCB8-6AC7A077870C}" dt="2026-07-27T09:35:25.405" v="30" actId="478"/>
        <pc:sldMkLst>
          <pc:docMk/>
          <pc:sldMk cId="1977724148" sldId="1035"/>
        </pc:sldMkLst>
      </pc:sldChg>
      <pc:sldChg chg="modNotes">
        <pc:chgData name="Lucy Helas" userId="ddfafa0a-b6b5-4bdd-b86f-ac994cb89b8b" providerId="ADAL" clId="{24817C30-EE8C-4751-BCB8-6AC7A077870C}" dt="2026-07-27T09:35:28.405" v="31" actId="478"/>
        <pc:sldMkLst>
          <pc:docMk/>
          <pc:sldMk cId="3302880264" sldId="1036"/>
        </pc:sldMkLst>
      </pc:sldChg>
      <pc:sldChg chg="modNotes">
        <pc:chgData name="Lucy Helas" userId="ddfafa0a-b6b5-4bdd-b86f-ac994cb89b8b" providerId="ADAL" clId="{24817C30-EE8C-4751-BCB8-6AC7A077870C}" dt="2026-07-27T09:35:49.640" v="37" actId="478"/>
        <pc:sldMkLst>
          <pc:docMk/>
          <pc:sldMk cId="1834408805" sldId="1039"/>
        </pc:sldMkLst>
      </pc:sldChg>
      <pc:sldChg chg="modNotes">
        <pc:chgData name="Lucy Helas" userId="ddfafa0a-b6b5-4bdd-b86f-ac994cb89b8b" providerId="ADAL" clId="{24817C30-EE8C-4751-BCB8-6AC7A077870C}" dt="2026-07-27T09:35:52.343" v="38" actId="478"/>
        <pc:sldMkLst>
          <pc:docMk/>
          <pc:sldMk cId="2656447725" sldId="1040"/>
        </pc:sldMkLst>
      </pc:sldChg>
      <pc:sldChg chg="modNotes">
        <pc:chgData name="Lucy Helas" userId="ddfafa0a-b6b5-4bdd-b86f-ac994cb89b8b" providerId="ADAL" clId="{24817C30-EE8C-4751-BCB8-6AC7A077870C}" dt="2026-07-27T09:36:07.658" v="42" actId="478"/>
        <pc:sldMkLst>
          <pc:docMk/>
          <pc:sldMk cId="3853924217" sldId="1042"/>
        </pc:sldMkLst>
      </pc:sldChg>
      <pc:sldChg chg="modNotes">
        <pc:chgData name="Lucy Helas" userId="ddfafa0a-b6b5-4bdd-b86f-ac994cb89b8b" providerId="ADAL" clId="{24817C30-EE8C-4751-BCB8-6AC7A077870C}" dt="2026-07-27T09:35:43.217" v="35" actId="478"/>
        <pc:sldMkLst>
          <pc:docMk/>
          <pc:sldMk cId="2398605316" sldId="1043"/>
        </pc:sldMkLst>
      </pc:sldChg>
      <pc:sldChg chg="modNotes">
        <pc:chgData name="Lucy Helas" userId="ddfafa0a-b6b5-4bdd-b86f-ac994cb89b8b" providerId="ADAL" clId="{24817C30-EE8C-4751-BCB8-6AC7A077870C}" dt="2026-07-27T09:35:30.577" v="32" actId="478"/>
        <pc:sldMkLst>
          <pc:docMk/>
          <pc:sldMk cId="3576353281" sldId="1045"/>
        </pc:sldMkLst>
      </pc:sldChg>
      <pc:sldChg chg="modNotes">
        <pc:chgData name="Lucy Helas" userId="ddfafa0a-b6b5-4bdd-b86f-ac994cb89b8b" providerId="ADAL" clId="{24817C30-EE8C-4751-BCB8-6AC7A077870C}" dt="2026-07-27T09:35:17.272" v="27" actId="478"/>
        <pc:sldMkLst>
          <pc:docMk/>
          <pc:sldMk cId="714366001" sldId="1046"/>
        </pc:sldMkLst>
      </pc:sldChg>
      <pc:sldChg chg="modNotes">
        <pc:chgData name="Lucy Helas" userId="ddfafa0a-b6b5-4bdd-b86f-ac994cb89b8b" providerId="ADAL" clId="{24817C30-EE8C-4751-BCB8-6AC7A077870C}" dt="2026-07-27T09:31:49.490" v="10" actId="478"/>
        <pc:sldMkLst>
          <pc:docMk/>
          <pc:sldMk cId="882962704" sldId="1048"/>
        </pc:sldMkLst>
      </pc:sldChg>
      <pc:sldChg chg="modNotes">
        <pc:chgData name="Lucy Helas" userId="ddfafa0a-b6b5-4bdd-b86f-ac994cb89b8b" providerId="ADAL" clId="{24817C30-EE8C-4751-BCB8-6AC7A077870C}" dt="2026-07-27T09:35:37.062" v="33" actId="478"/>
        <pc:sldMkLst>
          <pc:docMk/>
          <pc:sldMk cId="3798573541" sldId="1052"/>
        </pc:sldMkLst>
      </pc:sldChg>
      <pc:sldChg chg="modNotes">
        <pc:chgData name="Lucy Helas" userId="ddfafa0a-b6b5-4bdd-b86f-ac994cb89b8b" providerId="ADAL" clId="{24817C30-EE8C-4751-BCB8-6AC7A077870C}" dt="2026-07-27T09:35:54.895" v="39" actId="478"/>
        <pc:sldMkLst>
          <pc:docMk/>
          <pc:sldMk cId="1076497866" sldId="1055"/>
        </pc:sldMkLst>
      </pc:sldChg>
      <pc:sldChg chg="modNotes">
        <pc:chgData name="Lucy Helas" userId="ddfafa0a-b6b5-4bdd-b86f-ac994cb89b8b" providerId="ADAL" clId="{24817C30-EE8C-4751-BCB8-6AC7A077870C}" dt="2026-07-27T09:32:00.708" v="12" actId="478"/>
        <pc:sldMkLst>
          <pc:docMk/>
          <pc:sldMk cId="2485266739" sldId="2134960006"/>
        </pc:sldMkLst>
      </pc:sldChg>
      <pc:sldChg chg="modNotes">
        <pc:chgData name="Lucy Helas" userId="ddfafa0a-b6b5-4bdd-b86f-ac994cb89b8b" providerId="ADAL" clId="{24817C30-EE8C-4751-BCB8-6AC7A077870C}" dt="2026-07-27T09:32:33.320" v="17" actId="478"/>
        <pc:sldMkLst>
          <pc:docMk/>
          <pc:sldMk cId="3986485751" sldId="2134960007"/>
        </pc:sldMkLst>
      </pc:sldChg>
      <pc:sldChg chg="modNotes">
        <pc:chgData name="Lucy Helas" userId="ddfafa0a-b6b5-4bdd-b86f-ac994cb89b8b" providerId="ADAL" clId="{24817C30-EE8C-4751-BCB8-6AC7A077870C}" dt="2026-07-27T09:35:12.189" v="25" actId="478"/>
        <pc:sldMkLst>
          <pc:docMk/>
          <pc:sldMk cId="1472235156" sldId="2134960008"/>
        </pc:sldMkLst>
      </pc:sldChg>
      <pc:sldChg chg="modNotes">
        <pc:chgData name="Lucy Helas" userId="ddfafa0a-b6b5-4bdd-b86f-ac994cb89b8b" providerId="ADAL" clId="{24817C30-EE8C-4751-BCB8-6AC7A077870C}" dt="2026-07-27T09:33:00.829" v="20" actId="478"/>
        <pc:sldMkLst>
          <pc:docMk/>
          <pc:sldMk cId="1517298824" sldId="2134960009"/>
        </pc:sldMkLst>
      </pc:sldChg>
      <pc:sldChg chg="delSp mod modNotes">
        <pc:chgData name="Lucy Helas" userId="ddfafa0a-b6b5-4bdd-b86f-ac994cb89b8b" providerId="ADAL" clId="{24817C30-EE8C-4751-BCB8-6AC7A077870C}" dt="2026-07-27T09:36:03.316" v="41" actId="478"/>
        <pc:sldMkLst>
          <pc:docMk/>
          <pc:sldMk cId="2129392113" sldId="2134960012"/>
        </pc:sldMkLst>
      </pc:sldChg>
      <pc:sldChg chg="modNotes">
        <pc:chgData name="Lucy Helas" userId="ddfafa0a-b6b5-4bdd-b86f-ac994cb89b8b" providerId="ADAL" clId="{24817C30-EE8C-4751-BCB8-6AC7A077870C}" dt="2026-07-27T09:35:46.993" v="36" actId="478"/>
        <pc:sldMkLst>
          <pc:docMk/>
          <pc:sldMk cId="11737746" sldId="2134960013"/>
        </pc:sldMkLst>
      </pc:sldChg>
      <pc:sldChg chg="modNotes">
        <pc:chgData name="Lucy Helas" userId="ddfafa0a-b6b5-4bdd-b86f-ac994cb89b8b" providerId="ADAL" clId="{24817C30-EE8C-4751-BCB8-6AC7A077870C}" dt="2026-07-27T09:32:04.827" v="13" actId="478"/>
        <pc:sldMkLst>
          <pc:docMk/>
          <pc:sldMk cId="114012060" sldId="2134960014"/>
        </pc:sldMkLst>
      </pc:sldChg>
    </pc:docChg>
  </pc:docChgLst>
  <pc:docChgLst>
    <pc:chgData name="Christina Polyzogopoulou" userId="bf4242d8-33b8-44c3-ab73-3487ff2396fe" providerId="ADAL" clId="{761ACE0C-989C-4B70-8642-393A064836FE}"/>
    <pc:docChg chg="modSld">
      <pc:chgData name="Christina Polyzogopoulou" userId="bf4242d8-33b8-44c3-ab73-3487ff2396fe" providerId="ADAL" clId="{761ACE0C-989C-4B70-8642-393A064836FE}" dt="2026-08-04T07:08:40.382" v="0" actId="20577"/>
      <pc:docMkLst>
        <pc:docMk/>
      </pc:docMkLst>
      <pc:sldChg chg="modSp mod">
        <pc:chgData name="Christina Polyzogopoulou" userId="bf4242d8-33b8-44c3-ab73-3487ff2396fe" providerId="ADAL" clId="{761ACE0C-989C-4B70-8642-393A064836FE}" dt="2026-08-04T07:08:40.382" v="0" actId="20577"/>
        <pc:sldMkLst>
          <pc:docMk/>
          <pc:sldMk cId="4233905278" sldId="367"/>
        </pc:sldMkLst>
        <pc:spChg chg="mod">
          <ac:chgData name="Christina Polyzogopoulou" userId="bf4242d8-33b8-44c3-ab73-3487ff2396fe" providerId="ADAL" clId="{761ACE0C-989C-4B70-8642-393A064836FE}" dt="2026-08-04T07:08:40.382" v="0" actId="20577"/>
          <ac:spMkLst>
            <pc:docMk/>
            <pc:sldMk cId="4233905278" sldId="367"/>
            <ac:spMk id="108" creationId="{78B4E38A-AE5F-59A0-85FB-FFECC9F5C65F}"/>
          </ac:spMkLst>
        </pc:spChg>
      </pc:sldChg>
    </pc:docChg>
  </pc:docChgLst>
  <pc:docChgLst>
    <pc:chgData name="Ceren Akdeniz Vogt" userId="6291f9b8-8487-4396-8769-615d243e0f4b" providerId="ADAL" clId="{2334EAEE-06A0-4A16-A62E-31870484568B}"/>
    <pc:docChg chg="custSel modSld">
      <pc:chgData name="Ceren Akdeniz Vogt" userId="6291f9b8-8487-4396-8769-615d243e0f4b" providerId="ADAL" clId="{2334EAEE-06A0-4A16-A62E-31870484568B}" dt="2026-07-31T10:28:54.479" v="1" actId="931"/>
      <pc:docMkLst>
        <pc:docMk/>
      </pc:docMkLst>
      <pc:sldChg chg="addSp delSp modSp mod">
        <pc:chgData name="Ceren Akdeniz Vogt" userId="6291f9b8-8487-4396-8769-615d243e0f4b" providerId="ADAL" clId="{2334EAEE-06A0-4A16-A62E-31870484568B}" dt="2026-07-31T10:28:54.479" v="1" actId="931"/>
        <pc:sldMkLst>
          <pc:docMk/>
          <pc:sldMk cId="714090399" sldId="364"/>
        </pc:sldMkLst>
        <pc:picChg chg="add mod ord">
          <ac:chgData name="Ceren Akdeniz Vogt" userId="6291f9b8-8487-4396-8769-615d243e0f4b" providerId="ADAL" clId="{2334EAEE-06A0-4A16-A62E-31870484568B}" dt="2026-07-31T10:28:54.479" v="1" actId="931"/>
          <ac:picMkLst>
            <pc:docMk/>
            <pc:sldMk cId="714090399" sldId="364"/>
            <ac:picMk id="7" creationId="{C9971CC7-BB99-EF27-36FE-2D1E7D13C054}"/>
          </ac:picMkLst>
        </pc:picChg>
      </pc:sldChg>
    </pc:docChg>
  </pc:docChgLst>
</pc:chgInfo>
</file>

<file path=ppt/handoutMasters/_rels/handoutMaster1.xml.rels>&#65279;<?xml version="1.0" encoding="utf-8"?><Relationships xmlns="http://schemas.openxmlformats.org/package/2006/relationships"><Relationship Type="http://schemas.openxmlformats.org/officeDocument/2006/relationships/theme" Target="/ppt/theme/theme3.xml" Id="rId1" 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3291382D-0B52-44A5-3FA7-0FEC479EA4F6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67D8C23-8700-531D-5F42-01F5062F11D7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1DC9FF5-0026-4DC1-916F-5DE713FB6A73}" type="datetimeFigureOut">
              <a:rPr lang="en-GB" smtClean="0"/>
              <a:t>04/08/2026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B8BDD95-FE6A-468B-B16C-2AE7F425C49B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F27EEAC-0143-0689-0C69-F957FB8C443E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F8BEAF4-88D6-4738-B0CC-903B7139EA5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0205003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theme/theme2.xml" Id="rId1" 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82D7D13-C05D-41DC-B1BF-BE1F7D74BF98}" type="datetimeFigureOut">
              <a:rPr lang="en-GB" smtClean="0"/>
              <a:t>04/08/2026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F8FAE91-9FB9-44F3-8949-98E17D825C5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7940430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32.xml.rels>&#65279;<?xml version="1.0" encoding="utf-8"?><Relationships xmlns="http://schemas.openxmlformats.org/package/2006/relationships"><Relationship Type="http://schemas.openxmlformats.org/officeDocument/2006/relationships/slide" Target="/ppt/slides/slide32.xml" Id="rId2" /><Relationship Type="http://schemas.openxmlformats.org/officeDocument/2006/relationships/notesMaster" Target="/ppt/notesMasters/notesMaster1.xml" Id="rId1" /></Relationship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FE6B63D-F53C-B96A-E10C-4809EEE957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9BF66E7-9B9F-1695-AC0B-4880AB0BF6A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CA8F2DE-CCAE-2E9E-C4D9-3A320C9ED21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nb-NO" sz="1000" kern="12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Reference:</a:t>
            </a:r>
          </a:p>
          <a:p>
            <a:pPr lvl="0"/>
            <a:r>
              <a:rPr lang="it-IT" sz="1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1. Rodolico A, Bighelli I, Avanzato C, et al. </a:t>
            </a:r>
            <a:r>
              <a:rPr lang="en-GB" sz="1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Family interventions for relapse prevention in schizophrenia: a systematic review and network meta-analysis. Lancet Psychiatry 2022; 9: 211–221.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D2C130E-A426-9DE9-760C-3288E5CD497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F8FAE91-9FB9-44F3-8949-98E17D825C52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32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5128895"/>
      </p:ext>
    </p:extLst>
  </p:cSld>
  <p:clrMapOvr>
    <a:masterClrMapping/>
  </p:clrMapOvr>
</p:notes>
</file>

<file path=ppt/slideLayouts/_rels/slideLayout5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Id1" /></Relationships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 w. bo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23">
            <a:extLst>
              <a:ext uri="{FF2B5EF4-FFF2-40B4-BE49-F238E27FC236}">
                <a16:creationId xmlns:a16="http://schemas.microsoft.com/office/drawing/2014/main" id="{A7DB8A8A-C1DF-41DA-B9ED-EBFE9FF8E943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Title Placeholder 1">
            <a:extLst>
              <a:ext uri="{FF2B5EF4-FFF2-40B4-BE49-F238E27FC236}">
                <a16:creationId xmlns:a16="http://schemas.microsoft.com/office/drawing/2014/main" id="{D7BF96F8-7CDF-4F67-9D5E-D9FEF37302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9213851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EE0EABDA-198D-44FE-A8B8-E098AEB80673}"/>
              </a:ext>
            </a:extLst>
          </p:cNvPr>
          <p:cNvSpPr>
            <a:spLocks noGrp="1"/>
          </p:cNvSpPr>
          <p:nvPr>
            <p:ph idx="19"/>
          </p:nvPr>
        </p:nvSpPr>
        <p:spPr>
          <a:xfrm>
            <a:off x="539751" y="1416785"/>
            <a:ext cx="5410198" cy="4415215"/>
          </a:xfrm>
          <a:prstGeom prst="rect">
            <a:avLst/>
          </a:prstGeom>
        </p:spPr>
        <p:txBody>
          <a:bodyPr/>
          <a:lstStyle>
            <a:lvl1pPr marL="180000" indent="-180000">
              <a:defRPr sz="1600">
                <a:solidFill>
                  <a:srgbClr val="3F1A01"/>
                </a:solidFill>
              </a:defRPr>
            </a:lvl1pPr>
            <a:lvl2pPr marL="360000" indent="-180000">
              <a:defRPr sz="1400">
                <a:solidFill>
                  <a:srgbClr val="3F1A01"/>
                </a:solidFill>
              </a:defRPr>
            </a:lvl2pPr>
            <a:lvl3pPr marL="540000" indent="-180000">
              <a:defRPr>
                <a:solidFill>
                  <a:srgbClr val="3F1A01"/>
                </a:solidFill>
              </a:defRPr>
            </a:lvl3pPr>
            <a:lvl4pPr marL="720000" indent="-180000">
              <a:defRPr>
                <a:solidFill>
                  <a:srgbClr val="3F1A01"/>
                </a:solidFill>
              </a:defRPr>
            </a:lvl4pPr>
            <a:lvl5pPr marL="900000" indent="-180000">
              <a:defRPr>
                <a:solidFill>
                  <a:srgbClr val="3F1A0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9" name="Content Placeholder 2">
            <a:extLst>
              <a:ext uri="{FF2B5EF4-FFF2-40B4-BE49-F238E27FC236}">
                <a16:creationId xmlns:a16="http://schemas.microsoft.com/office/drawing/2014/main" id="{93C48C60-5B8B-4BD4-86C8-13AA617EF5E6}"/>
              </a:ext>
            </a:extLst>
          </p:cNvPr>
          <p:cNvSpPr>
            <a:spLocks noGrp="1"/>
          </p:cNvSpPr>
          <p:nvPr>
            <p:ph sz="half" idx="20"/>
          </p:nvPr>
        </p:nvSpPr>
        <p:spPr>
          <a:xfrm>
            <a:off x="6235703" y="1416785"/>
            <a:ext cx="5410197" cy="4415215"/>
          </a:xfrm>
          <a:prstGeom prst="round2DiagRect">
            <a:avLst>
              <a:gd name="adj1" fmla="val 0"/>
              <a:gd name="adj2" fmla="val 5647"/>
            </a:avLst>
          </a:prstGeom>
          <a:solidFill>
            <a:srgbClr val="D9D1CC"/>
          </a:solidFill>
        </p:spPr>
        <p:txBody>
          <a:bodyPr vert="horz" lIns="270000" tIns="270000" rIns="270000" bIns="270000" rtlCol="0">
            <a:noAutofit/>
          </a:bodyPr>
          <a:lstStyle>
            <a:lvl1pPr>
              <a:defRPr lang="en-GB" sz="1600" dirty="0">
                <a:solidFill>
                  <a:srgbClr val="3F1A01"/>
                </a:solidFill>
              </a:defRPr>
            </a:lvl1pPr>
            <a:lvl2pPr>
              <a:defRPr lang="en-GB" sz="1400" dirty="0">
                <a:solidFill>
                  <a:srgbClr val="3F1A01"/>
                </a:solidFill>
              </a:defRPr>
            </a:lvl2pPr>
            <a:lvl3pPr>
              <a:defRPr lang="en-GB" dirty="0">
                <a:solidFill>
                  <a:srgbClr val="3F1A01"/>
                </a:solidFill>
              </a:defRPr>
            </a:lvl3pPr>
            <a:lvl4pPr>
              <a:defRPr lang="en-GB" dirty="0">
                <a:solidFill>
                  <a:srgbClr val="3F1A01"/>
                </a:solidFill>
              </a:defRPr>
            </a:lvl4pPr>
            <a:lvl5pPr>
              <a:defRPr lang="en-GB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9" name="Pladsholder til tekst 4">
            <a:extLst>
              <a:ext uri="{FF2B5EF4-FFF2-40B4-BE49-F238E27FC236}">
                <a16:creationId xmlns:a16="http://schemas.microsoft.com/office/drawing/2014/main" id="{29E749E2-61A4-474C-A9F7-035784F76645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635BBE75-1630-46E1-9FA9-55908041CCF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5062986"/>
      </p:ext>
    </p:extLst>
  </p:cSld>
  <p:clrMapOvr>
    <a:masterClrMapping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image" Target="/ppt/media/image1.svg" Id="rId38" /><Relationship Type="http://schemas.openxmlformats.org/officeDocument/2006/relationships/theme" Target="/ppt/theme/theme1.xml" Id="rId37" /><Relationship Type="http://schemas.openxmlformats.org/officeDocument/2006/relationships/slideLayout" Target="/ppt/slideLayouts/slideLayout5.xml" Id="rId5" /></Relationships>
</file>

<file path=ppt/slideMasters/slideMaster1.xml><?xml version="1.0" encoding="utf-8"?>
<p:sldMaster xmlns:a16="http://schemas.microsoft.com/office/drawing/2014/main" xmlns:asvg="http://schemas.microsoft.com/office/drawing/2016/SVG/main" xmlns:p14="http://schemas.microsoft.com/office/powerpoint/2010/main" xmlns:p15="http://schemas.microsoft.com/office/powerpoint/2012/main"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8163406-5D68-413D-AFDF-90D68FD02A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539750"/>
            <a:ext cx="9213851" cy="332399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0AFFE85-39C0-4335-A66F-8029022AA9A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39749" y="1142150"/>
            <a:ext cx="9213851" cy="4691914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C42D07B5-4BF6-4499-8E0F-9D762B6DEEF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50662" y="6434112"/>
            <a:ext cx="271337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8" name="Logo">
            <a:extLst>
              <a:ext uri="{FF2B5EF4-FFF2-40B4-BE49-F238E27FC236}">
                <a16:creationId xmlns:a16="http://schemas.microsoft.com/office/drawing/2014/main" id="{34F9AA81-9D35-4E0D-9E78-3F5C44655638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8"/>
              </a:ext>
            </a:extLst>
          </a:blip>
          <a:stretch>
            <a:fillRect/>
          </a:stretch>
        </p:blipFill>
        <p:spPr>
          <a:xfrm>
            <a:off x="10210663" y="524930"/>
            <a:ext cx="1440000" cy="281496"/>
          </a:xfrm>
          <a:prstGeom prst="rect">
            <a:avLst/>
          </a:prstGeom>
        </p:spPr>
      </p:pic>
      <p:sp>
        <p:nvSpPr>
          <p:cNvPr id="9" name="ExternalLogo" hidden="1">
            <a:extLst>
              <a:ext uri="{FF2B5EF4-FFF2-40B4-BE49-F238E27FC236}">
                <a16:creationId xmlns:a16="http://schemas.microsoft.com/office/drawing/2014/main" id="{48088308-7A9E-4E84-BCA0-2394FBDDB9C5}"/>
              </a:ext>
            </a:extLst>
          </p:cNvPr>
          <p:cNvSpPr/>
          <p:nvPr/>
        </p:nvSpPr>
        <p:spPr>
          <a:xfrm>
            <a:off x="10023475" y="610200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9635685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5" r:id="rId5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400" b="1" kern="1200">
          <a:solidFill>
            <a:srgbClr val="3F1A01"/>
          </a:solidFill>
          <a:latin typeface="+mj-lt"/>
          <a:ea typeface="+mj-ea"/>
          <a:cs typeface="+mj-cs"/>
        </a:defRPr>
      </a:lvl1pPr>
    </p:titleStyle>
    <p:bodyStyle>
      <a:lvl1pPr marL="180000" indent="-180000" algn="l" defTabSz="914400" rtl="0" eaLnBrk="1" latinLnBrk="0" hangingPunct="1">
        <a:lnSpc>
          <a:spcPct val="100000"/>
        </a:lnSpc>
        <a:spcBef>
          <a:spcPts val="1800"/>
        </a:spcBef>
        <a:buFont typeface="Arial" panose="020B0604020202020204" pitchFamily="34" charset="0"/>
        <a:buChar char="•"/>
        <a:defRPr sz="1600" kern="1200">
          <a:solidFill>
            <a:srgbClr val="3F1A01"/>
          </a:solidFill>
          <a:latin typeface="+mn-lt"/>
          <a:ea typeface="+mn-ea"/>
          <a:cs typeface="+mn-cs"/>
        </a:defRPr>
      </a:lvl1pPr>
      <a:lvl2pPr marL="36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1400" kern="1200">
          <a:solidFill>
            <a:srgbClr val="3F1A01"/>
          </a:solidFill>
          <a:latin typeface="+mn-lt"/>
          <a:ea typeface="+mn-ea"/>
          <a:cs typeface="+mn-cs"/>
        </a:defRPr>
      </a:lvl2pPr>
      <a:lvl3pPr marL="54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1200" kern="1200">
          <a:solidFill>
            <a:srgbClr val="3F1A01"/>
          </a:solidFill>
          <a:latin typeface="+mn-lt"/>
          <a:ea typeface="+mn-ea"/>
          <a:cs typeface="+mn-cs"/>
        </a:defRPr>
      </a:lvl3pPr>
      <a:lvl4pPr marL="72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1000" kern="1200">
          <a:solidFill>
            <a:srgbClr val="3F1A01"/>
          </a:solidFill>
          <a:latin typeface="+mn-lt"/>
          <a:ea typeface="+mn-ea"/>
          <a:cs typeface="+mn-cs"/>
        </a:defRPr>
      </a:lvl4pPr>
      <a:lvl5pPr marL="90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800" kern="1200">
          <a:solidFill>
            <a:srgbClr val="3F1A0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a-D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>
          <p15:clr>
            <a:srgbClr val="F26B43"/>
          </p15:clr>
        </p15:guide>
        <p15:guide id="2" pos="7680">
          <p15:clr>
            <a:srgbClr val="F26B43"/>
          </p15:clr>
        </p15:guide>
        <p15:guide id="3" pos="340">
          <p15:clr>
            <a:srgbClr val="F26B43"/>
          </p15:clr>
        </p15:guide>
        <p15:guide id="4" pos="767">
          <p15:clr>
            <a:srgbClr val="F26B43"/>
          </p15:clr>
        </p15:guide>
        <p15:guide id="5" pos="937">
          <p15:clr>
            <a:srgbClr val="F26B43"/>
          </p15:clr>
        </p15:guide>
        <p15:guide id="6" pos="1365">
          <p15:clr>
            <a:srgbClr val="F26B43"/>
          </p15:clr>
        </p15:guide>
        <p15:guide id="7" pos="1535">
          <p15:clr>
            <a:srgbClr val="F26B43"/>
          </p15:clr>
        </p15:guide>
        <p15:guide id="8" pos="1962">
          <p15:clr>
            <a:srgbClr val="F26B43"/>
          </p15:clr>
        </p15:guide>
        <p15:guide id="9" pos="2132">
          <p15:clr>
            <a:srgbClr val="F26B43"/>
          </p15:clr>
        </p15:guide>
        <p15:guide id="10" pos="2560">
          <p15:clr>
            <a:srgbClr val="F26B43"/>
          </p15:clr>
        </p15:guide>
        <p15:guide id="11" pos="2730">
          <p15:clr>
            <a:srgbClr val="F26B43"/>
          </p15:clr>
        </p15:guide>
        <p15:guide id="12" pos="3157">
          <p15:clr>
            <a:srgbClr val="F26B43"/>
          </p15:clr>
        </p15:guide>
        <p15:guide id="13" pos="3327">
          <p15:clr>
            <a:srgbClr val="F26B43"/>
          </p15:clr>
        </p15:guide>
        <p15:guide id="14" pos="3754">
          <p15:clr>
            <a:srgbClr val="F26B43"/>
          </p15:clr>
        </p15:guide>
        <p15:guide id="15" pos="3925">
          <p15:clr>
            <a:srgbClr val="F26B43"/>
          </p15:clr>
        </p15:guide>
        <p15:guide id="16" pos="4352">
          <p15:clr>
            <a:srgbClr val="F26B43"/>
          </p15:clr>
        </p15:guide>
        <p15:guide id="17" pos="4522">
          <p15:clr>
            <a:srgbClr val="F26B43"/>
          </p15:clr>
        </p15:guide>
        <p15:guide id="18" pos="4949">
          <p15:clr>
            <a:srgbClr val="F26B43"/>
          </p15:clr>
        </p15:guide>
        <p15:guide id="19" pos="5120">
          <p15:clr>
            <a:srgbClr val="F26B43"/>
          </p15:clr>
        </p15:guide>
        <p15:guide id="20" pos="5547">
          <p15:clr>
            <a:srgbClr val="F26B43"/>
          </p15:clr>
        </p15:guide>
        <p15:guide id="21" pos="5717">
          <p15:clr>
            <a:srgbClr val="F26B43"/>
          </p15:clr>
        </p15:guide>
        <p15:guide id="22" pos="6144">
          <p15:clr>
            <a:srgbClr val="F26B43"/>
          </p15:clr>
        </p15:guide>
        <p15:guide id="23" pos="6314">
          <p15:clr>
            <a:srgbClr val="F26B43"/>
          </p15:clr>
        </p15:guide>
        <p15:guide id="24" pos="6742">
          <p15:clr>
            <a:srgbClr val="F26B43"/>
          </p15:clr>
        </p15:guide>
        <p15:guide id="25" pos="6912">
          <p15:clr>
            <a:srgbClr val="F26B43"/>
          </p15:clr>
        </p15:guide>
        <p15:guide id="26" pos="7339">
          <p15:clr>
            <a:srgbClr val="F26B43"/>
          </p15:clr>
        </p15:guide>
        <p15:guide id="27" orient="horz">
          <p15:clr>
            <a:srgbClr val="F26B43"/>
          </p15:clr>
        </p15:guide>
        <p15:guide id="28" orient="horz" pos="4320">
          <p15:clr>
            <a:srgbClr val="F26B43"/>
          </p15:clr>
        </p15:guide>
        <p15:guide id="29" orient="horz" pos="340">
          <p15:clr>
            <a:srgbClr val="F26B43"/>
          </p15:clr>
        </p15:guide>
        <p15:guide id="32" orient="horz" pos="3675">
          <p15:clr>
            <a:srgbClr val="F26B43"/>
          </p15:clr>
        </p15:guide>
        <p15:guide id="33" orient="horz" pos="3793">
          <p15:clr>
            <a:srgbClr val="F26B43"/>
          </p15:clr>
        </p15:guide>
        <p15:guide id="34" orient="horz" pos="4235">
          <p15:clr>
            <a:srgbClr val="F26B43"/>
          </p15:clr>
        </p15:guide>
        <p15:guide id="36" orient="horz" pos="504">
          <p15:clr>
            <a:srgbClr val="F26B43"/>
          </p15:clr>
        </p15:guide>
        <p15:guide id="37" orient="horz" pos="720">
          <p15:clr>
            <a:srgbClr val="F26B43"/>
          </p15:clr>
        </p15:guide>
        <p15:guide id="38" orient="horz" pos="888">
          <p15:clr>
            <a:srgbClr val="F26B43"/>
          </p15:clr>
        </p15:guide>
      </p15:sldGuideLst>
    </p:ext>
  </p:extLst>
</p:sldMaster>
</file>

<file path=ppt/slides/_rels/slide32.xml.rels>&#65279;<?xml version="1.0" encoding="utf-8"?><Relationships xmlns="http://schemas.openxmlformats.org/package/2006/relationships"><Relationship Type="http://schemas.openxmlformats.org/officeDocument/2006/relationships/image" Target="/ppt/media/image64.svg" Id="rId3" /><Relationship Type="http://schemas.openxmlformats.org/officeDocument/2006/relationships/notesSlide" Target="/ppt/notesSlides/notesSlide32.xml" Id="rId2" /><Relationship Type="http://schemas.openxmlformats.org/officeDocument/2006/relationships/slideLayout" Target="/ppt/slideLayouts/slideLayout5.xml" Id="rId1" /><Relationship Type="http://schemas.openxmlformats.org/officeDocument/2006/relationships/image" Target="/ppt/media/image65.svg" Id="rId4" /></Relationships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27914D2-396C-F0A7-AF8F-5865028F091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AF416E8-8505-66AA-50BD-1F554ECAD69A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r>
              <a:rPr lang="en-US" noProof="0" dirty="0"/>
              <a:t>Schizophrenia – Treatment principles 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6296EB8B-E64D-5EEB-1770-CCA209CE0F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10156604" cy="332399"/>
          </a:xfrm>
        </p:spPr>
        <p:txBody>
          <a:bodyPr anchor="t"/>
          <a:lstStyle/>
          <a:p>
            <a:r>
              <a:rPr lang="en-US" sz="2000" noProof="0" dirty="0"/>
              <a:t>The role of psychotherapy for relapse prevention in schizophrenia (II)</a:t>
            </a:r>
            <a:endParaRPr lang="en-US" sz="2000" noProof="0" dirty="0">
              <a:highlight>
                <a:srgbClr val="FFFF00"/>
              </a:highlight>
            </a:endParaRP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46F0D250-E391-27B3-79A8-32DA1C24A892}"/>
              </a:ext>
            </a:extLst>
          </p:cNvPr>
          <p:cNvSpPr>
            <a:spLocks noGrp="1"/>
          </p:cNvSpPr>
          <p:nvPr>
            <p:ph idx="19"/>
          </p:nvPr>
        </p:nvSpPr>
        <p:spPr>
          <a:xfrm>
            <a:off x="539750" y="1416785"/>
            <a:ext cx="5410197" cy="4415215"/>
          </a:xfrm>
        </p:spPr>
        <p:txBody>
          <a:bodyPr/>
          <a:lstStyle/>
          <a:p>
            <a:r>
              <a:rPr lang="en-US" noProof="0" dirty="0"/>
              <a:t>A systematic review and network meta-analysis of </a:t>
            </a:r>
            <a:br>
              <a:rPr lang="en-US" noProof="0" dirty="0"/>
            </a:br>
            <a:r>
              <a:rPr lang="en-US" noProof="0" dirty="0"/>
              <a:t>90 randomized controlled trials including 10,340 people investigated </a:t>
            </a:r>
            <a:r>
              <a:rPr lang="en-US" b="1" noProof="0" dirty="0"/>
              <a:t>family intervention models </a:t>
            </a:r>
            <a:r>
              <a:rPr lang="en-US" noProof="0" dirty="0"/>
              <a:t>aimed at </a:t>
            </a:r>
            <a:r>
              <a:rPr lang="en-US" b="1" noProof="0" dirty="0"/>
              <a:t>preventing relapse </a:t>
            </a:r>
            <a:r>
              <a:rPr lang="en-US" noProof="0" dirty="0"/>
              <a:t>in people with schizophrenia</a:t>
            </a:r>
          </a:p>
          <a:p>
            <a:r>
              <a:rPr lang="en-US" noProof="0" dirty="0"/>
              <a:t>The treatment groups were: </a:t>
            </a:r>
          </a:p>
          <a:p>
            <a:pPr lvl="1"/>
            <a:r>
              <a:rPr lang="en-US" sz="1600" noProof="0" dirty="0"/>
              <a:t>Systemic-oriented family interventions</a:t>
            </a:r>
          </a:p>
          <a:p>
            <a:pPr lvl="1"/>
            <a:r>
              <a:rPr lang="en-US" sz="1600" noProof="0" dirty="0"/>
              <a:t>Psychoeducational approaches to family with and without the patient</a:t>
            </a:r>
          </a:p>
          <a:p>
            <a:pPr lvl="1"/>
            <a:r>
              <a:rPr lang="en-US" sz="1600" noProof="0" dirty="0"/>
              <a:t>Integrated interventions (separate interventions for patients and the whole family</a:t>
            </a:r>
          </a:p>
          <a:p>
            <a:pPr lvl="1"/>
            <a:r>
              <a:rPr lang="en-US" sz="1600" noProof="0" dirty="0"/>
              <a:t>Control conditions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1F95628-EA05-F21A-CC6D-53BBB07DA0FA}"/>
              </a:ext>
            </a:extLst>
          </p:cNvPr>
          <p:cNvSpPr>
            <a:spLocks noGrp="1"/>
          </p:cNvSpPr>
          <p:nvPr>
            <p:ph sz="half" idx="20"/>
          </p:nvPr>
        </p:nvSpPr>
        <p:spPr>
          <a:xfrm>
            <a:off x="6240466" y="1416785"/>
            <a:ext cx="5410197" cy="4415215"/>
          </a:xfrm>
        </p:spPr>
        <p:txBody>
          <a:bodyPr/>
          <a:lstStyle/>
          <a:p>
            <a:r>
              <a:rPr lang="en-US" noProof="0" dirty="0"/>
              <a:t>Among the multiple family intervention models, </a:t>
            </a:r>
            <a:r>
              <a:rPr lang="en-US" b="1" noProof="0" dirty="0"/>
              <a:t>simple family psychoeducation </a:t>
            </a:r>
            <a:r>
              <a:rPr lang="en-US" noProof="0" dirty="0"/>
              <a:t>seemed to be as effective as more sophisticated approaches</a:t>
            </a:r>
          </a:p>
          <a:p>
            <a:endParaRPr lang="en-US" sz="1800" noProof="0" dirty="0"/>
          </a:p>
          <a:p>
            <a:endParaRPr lang="en-US" sz="1800" noProof="0" dirty="0"/>
          </a:p>
          <a:p>
            <a:endParaRPr lang="en-US" sz="1800" noProof="0" dirty="0"/>
          </a:p>
          <a:p>
            <a:r>
              <a:rPr lang="en-US" noProof="0" dirty="0"/>
              <a:t>Simple family psychoeducation should be offered as a </a:t>
            </a:r>
            <a:r>
              <a:rPr lang="en-US" b="1" noProof="0" dirty="0"/>
              <a:t>minimum intervention </a:t>
            </a:r>
            <a:r>
              <a:rPr lang="en-US" noProof="0" dirty="0"/>
              <a:t>to relatives of people with schizophrenia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5E612FF8-E1C0-1023-C40F-4736988C9344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539749" y="6102000"/>
            <a:ext cx="9213852" cy="619200"/>
          </a:xfrm>
        </p:spPr>
        <p:txBody>
          <a:bodyPr/>
          <a:lstStyle/>
          <a:p>
            <a:r>
              <a:rPr lang="en-US" noProof="0" dirty="0"/>
              <a:t>Rodolico et al. Lancet Psychiatry 2022;9:211–221 </a:t>
            </a: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F683E7C1-A937-E249-11B4-4B09B320A2E2}"/>
              </a:ext>
            </a:extLst>
          </p:cNvPr>
          <p:cNvGrpSpPr/>
          <p:nvPr/>
        </p:nvGrpSpPr>
        <p:grpSpPr>
          <a:xfrm>
            <a:off x="8088390" y="2683486"/>
            <a:ext cx="1516254" cy="1491028"/>
            <a:chOff x="-117787" y="1981483"/>
            <a:chExt cx="914400" cy="914400"/>
          </a:xfrm>
          <a:solidFill>
            <a:schemeClr val="accent4">
              <a:lumMod val="50000"/>
            </a:schemeClr>
          </a:solidFill>
        </p:grpSpPr>
        <p:pic>
          <p:nvPicPr>
            <p:cNvPr id="13" name="Graphic 12" descr="Classroom with solid fill">
              <a:extLst>
                <a:ext uri="{FF2B5EF4-FFF2-40B4-BE49-F238E27FC236}">
                  <a16:creationId xmlns:a16="http://schemas.microsoft.com/office/drawing/2014/main" id="{BDBF2413-73D8-96F3-7336-DF5DF40DAAC7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-117787" y="1981483"/>
              <a:ext cx="914400" cy="914400"/>
            </a:xfrm>
            <a:prstGeom prst="rect">
              <a:avLst/>
            </a:prstGeom>
          </p:spPr>
        </p:pic>
        <p:pic>
          <p:nvPicPr>
            <p:cNvPr id="14" name="Graphic 13" descr="Brain with solid fill">
              <a:extLst>
                <a:ext uri="{FF2B5EF4-FFF2-40B4-BE49-F238E27FC236}">
                  <a16:creationId xmlns:a16="http://schemas.microsoft.com/office/drawing/2014/main" id="{402A1827-6267-A519-DC59-E746FF4CF892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364821" y="2137182"/>
              <a:ext cx="226073" cy="226073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576353281"/>
      </p:ext>
    </p:extLst>
  </p:cSld>
  <p:clrMapOvr>
    <a:masterClrMapping/>
  </p:clrMapOvr>
</p:sld>
</file>

<file path=ppt/theme/theme1.xml><?xml version="1.0" encoding="utf-8"?>
<a:theme xmlns:a="http://schemas.openxmlformats.org/drawingml/2006/main" name="Neurotorium - PowerPoint-Skabelon - 2022-01-28">
  <a:themeElements>
    <a:clrScheme name="Neurotorium - Light Brown">
      <a:dk1>
        <a:srgbClr val="3F1A01"/>
      </a:dk1>
      <a:lt1>
        <a:srgbClr val="FFFFFF"/>
      </a:lt1>
      <a:dk2>
        <a:srgbClr val="1A1A17"/>
      </a:dk2>
      <a:lt2>
        <a:srgbClr val="F0F0F0"/>
      </a:lt2>
      <a:accent1>
        <a:srgbClr val="717171"/>
      </a:accent1>
      <a:accent2>
        <a:srgbClr val="B59E5F"/>
      </a:accent2>
      <a:accent3>
        <a:srgbClr val="99B3A8"/>
      </a:accent3>
      <a:accent4>
        <a:srgbClr val="B2A499"/>
      </a:accent4>
      <a:accent5>
        <a:srgbClr val="7B9CBB"/>
      </a:accent5>
      <a:accent6>
        <a:srgbClr val="DADADA"/>
      </a:accent6>
      <a:hlink>
        <a:srgbClr val="B59E5F"/>
      </a:hlink>
      <a:folHlink>
        <a:srgbClr val="DADADA"/>
      </a:folHlink>
    </a:clrScheme>
    <a:fontScheme name="Neurotorium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Neurotorium - PowerPoint-Skabelon - Med slideeksempler" id="{B125BEC1-C9EF-40C8-ADC3-5EA0EC0C5B61}" vid="{3E446576-775D-4049-A944-33D0490B24B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&#65279;<?xml version="1.0" encoding="utf-8"?><Relationships xmlns="http://schemas.openxmlformats.org/package/2006/relationships"><Relationship Type="http://schemas.openxmlformats.org/officeDocument/2006/relationships/customXmlProps" Target="/customXml/itemProps1.xml" Id="rId1" /></Relationships>
</file>

<file path=customXml/_rels/item2.xml.rels>&#65279;<?xml version="1.0" encoding="utf-8"?><Relationships xmlns="http://schemas.openxmlformats.org/package/2006/relationships"><Relationship Type="http://schemas.openxmlformats.org/officeDocument/2006/relationships/customXmlProps" Target="/customXml/itemProps2.xml" Id="rId1" /></Relationships>
</file>

<file path=customXml/_rels/item3.xml.rels>&#65279;<?xml version="1.0" encoding="utf-8"?><Relationships xmlns="http://schemas.openxmlformats.org/package/2006/relationships"><Relationship Type="http://schemas.openxmlformats.org/officeDocument/2006/relationships/customXmlProps" Target="/customXml/itemProps3.xml" Id="rId1" 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070a1678-d5f9-449f-87bd-9bff089b519d">
      <Terms xmlns="http://schemas.microsoft.com/office/infopath/2007/PartnerControls"/>
    </lcf76f155ced4ddcb4097134ff3c332f>
    <TaxCatchAll xmlns="79fc3bf6-b849-4d69-9168-f1484ee4dfd9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78ADE6B19A3CF47AA97E8D3AF31B8F7" ma:contentTypeVersion="12" ma:contentTypeDescription="Create a new document." ma:contentTypeScope="" ma:versionID="8f4e6b3fa11fe68844f3866adbf435d3">
  <xsd:schema xmlns:xsd="http://www.w3.org/2001/XMLSchema" xmlns:xs="http://www.w3.org/2001/XMLSchema" xmlns:p="http://schemas.microsoft.com/office/2006/metadata/properties" xmlns:ns2="070a1678-d5f9-449f-87bd-9bff089b519d" xmlns:ns3="79fc3bf6-b849-4d69-9168-f1484ee4dfd9" targetNamespace="http://schemas.microsoft.com/office/2006/metadata/properties" ma:root="true" ma:fieldsID="5ede800a66750b3563cc194a7a994f82" ns2:_="" ns3:_="">
    <xsd:import namespace="070a1678-d5f9-449f-87bd-9bff089b519d"/>
    <xsd:import namespace="79fc3bf6-b849-4d69-9168-f1484ee4dfd9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BillingMetadata" minOccurs="0"/>
                <xsd:element ref="ns2:lcf76f155ced4ddcb4097134ff3c332f" minOccurs="0"/>
                <xsd:element ref="ns3:TaxCatchAll" minOccurs="0"/>
                <xsd:element ref="ns2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70a1678-d5f9-449f-87bd-9bff089b519d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4" nillable="true" ma:displayName="MediaLengthInSeconds" ma:hidden="true" ma:internalName="MediaLengthInSeconds" ma:readOnly="true">
      <xsd:simpleType>
        <xsd:restriction base="dms:Unknown"/>
      </xsd:simpleType>
    </xsd:element>
    <xsd:element name="MediaServiceBillingMetadata" ma:index="15" nillable="true" ma:displayName="MediaServiceBillingMetadata" ma:hidden="true" ma:internalName="MediaServiceBillingMetadata" ma:readOnly="true">
      <xsd:simpleType>
        <xsd:restriction base="dms:Note"/>
      </xsd:simpleType>
    </xsd:element>
    <xsd:element name="lcf76f155ced4ddcb4097134ff3c332f" ma:index="17" nillable="true" ma:taxonomy="true" ma:internalName="lcf76f155ced4ddcb4097134ff3c332f" ma:taxonomyFieldName="MediaServiceImageTags" ma:displayName="Image Tags" ma:readOnly="false" ma:fieldId="{5cf76f15-5ced-4ddc-b409-7134ff3c332f}" ma:taxonomyMulti="true" ma:sspId="f64e2304-3825-4e09-b7f4-b13e125511c9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9fc3bf6-b849-4d69-9168-f1484ee4dfd9" elementFormDefault="qualified">
    <xsd:import namespace="http://schemas.microsoft.com/office/2006/documentManagement/types"/>
    <xsd:import namespace="http://schemas.microsoft.com/office/infopath/2007/PartnerControls"/>
    <xsd:element name="TaxCatchAll" ma:index="18" nillable="true" ma:displayName="Taxonomy Catch All Column" ma:hidden="true" ma:list="{5cc8eacb-edc5-4a72-bbf2-fd29c21942ba}" ma:internalName="TaxCatchAll" ma:showField="CatchAllData" ma:web="79fc3bf6-b849-4d69-9168-f1484ee4dfd9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545C4A18-948C-4296-9A03-9D5D6C0A8C7A}">
  <ds:schemaRefs>
    <ds:schemaRef ds:uri="http://purl.org/dc/elements/1.1/"/>
    <ds:schemaRef ds:uri="http://purl.org/dc/terms/"/>
    <ds:schemaRef ds:uri="http://www.w3.org/XML/1998/namespace"/>
    <ds:schemaRef ds:uri="28627d7c-4416-4bc1-86cf-ca6c3a42a8f2"/>
    <ds:schemaRef ds:uri="http://purl.org/dc/dcmitype/"/>
    <ds:schemaRef ds:uri="08562aa6-c0ad-4fb9-8a82-15409d3a28b4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schemas.microsoft.com/office/2006/metadata/properties"/>
    <ds:schemaRef ds:uri="070a1678-d5f9-449f-87bd-9bff089b519d"/>
    <ds:schemaRef ds:uri="79fc3bf6-b849-4d69-9168-f1484ee4dfd9"/>
  </ds:schemaRefs>
</ds:datastoreItem>
</file>

<file path=customXml/itemProps2.xml><?xml version="1.0" encoding="utf-8"?>
<ds:datastoreItem xmlns:ds="http://schemas.openxmlformats.org/officeDocument/2006/customXml" ds:itemID="{6B22072C-0E5E-4859-96F2-BC96D11AB443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070a1678-d5f9-449f-87bd-9bff089b519d"/>
    <ds:schemaRef ds:uri="79fc3bf6-b849-4d69-9168-f1484ee4dfd9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77E0CD52-CC0C-448D-8744-D5FD0676EFAF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58</TotalTime>
  <Words>12227</Words>
  <Application>Microsoft Office PowerPoint</Application>
  <PresentationFormat>Widescreen</PresentationFormat>
  <Paragraphs>1192</Paragraphs>
  <Slides>42</Slides>
  <Notes>42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42</vt:i4>
      </vt:variant>
    </vt:vector>
  </HeadingPairs>
  <TitlesOfParts>
    <vt:vector size="48" baseType="lpstr">
      <vt:lpstr>Aptos</vt:lpstr>
      <vt:lpstr>Arial</vt:lpstr>
      <vt:lpstr>Arial Nova</vt:lpstr>
      <vt:lpstr>Calibri</vt:lpstr>
      <vt:lpstr>Times New Roman</vt:lpstr>
      <vt:lpstr>Neurotorium - PowerPoint-Skabelon - 2022-01-28</vt:lpstr>
      <vt:lpstr>PowerPoint Presentation</vt:lpstr>
      <vt:lpstr>Treatment goals in schizophrenia</vt:lpstr>
      <vt:lpstr>Different phases of schizophrenia have different treatment goals</vt:lpstr>
      <vt:lpstr>Acute treatment in schizophrenia</vt:lpstr>
      <vt:lpstr>Classification of antipsychotic drugs </vt:lpstr>
      <vt:lpstr>Criteria for antipsychotic drug choice </vt:lpstr>
      <vt:lpstr>Antipsychotic dosing in the acute phase </vt:lpstr>
      <vt:lpstr>Efficacy and side effects of major antipsychotic drugs (II) </vt:lpstr>
      <vt:lpstr>Efficacy and side effects of major antipsychotic drugs (I)</vt:lpstr>
      <vt:lpstr>A tool for the acute treatment of schizophrenia</vt:lpstr>
      <vt:lpstr>Non-response to the first antipsychotic prescribed in schizophrenia</vt:lpstr>
      <vt:lpstr>The first step is to rule out pseudo non-response</vt:lpstr>
      <vt:lpstr>Antipsychotic dose maintenance versus dose increase in non-response</vt:lpstr>
      <vt:lpstr>Continuing versus switching antipsychotic in non-response</vt:lpstr>
      <vt:lpstr>Treatment resistance in schizophrenia </vt:lpstr>
      <vt:lpstr>Defining treatment resistance in schizophrenia</vt:lpstr>
      <vt:lpstr>Clozapine for treatment-resistant schizophrenia</vt:lpstr>
      <vt:lpstr>Pharmacological augmentation strategies for persistent positive symptoms of schizophrenia</vt:lpstr>
      <vt:lpstr>Non-pharmacological treatment for psychosis and treatment-resistant schizophrenia</vt:lpstr>
      <vt:lpstr>Negative and cognitive symptoms in schizophrenia</vt:lpstr>
      <vt:lpstr>The distinction between primary and secondary negative symptoms </vt:lpstr>
      <vt:lpstr>Primary negative symptoms </vt:lpstr>
      <vt:lpstr>Treatment of cognitive deficits</vt:lpstr>
      <vt:lpstr>Maintenance treatment in schizophrenia</vt:lpstr>
      <vt:lpstr>The high efficacy of antipsychotic drugs for relapse prevention </vt:lpstr>
      <vt:lpstr>High relapse rates in clinical practice: contributing factors and underlying causes (I) </vt:lpstr>
      <vt:lpstr>High relapse rates in clinical practice: contributing factors and underlying causes (II)</vt:lpstr>
      <vt:lpstr>High rates of non-adherence and underlying causes</vt:lpstr>
      <vt:lpstr>The role of long-acting injectable antipsychotic drugs </vt:lpstr>
      <vt:lpstr>Breakthrough psychosis</vt:lpstr>
      <vt:lpstr>The role of psychotherapy for relapse prevention in schizophrenia (I) </vt:lpstr>
      <vt:lpstr>The role of psychotherapy for relapse prevention in schizophrenia (II)</vt:lpstr>
      <vt:lpstr>The debate around relapses and supersensitivity psychosis being ‘toxic’ for the brain (I) </vt:lpstr>
      <vt:lpstr>The debate around relapses and supersensitivity psychosis being ‘toxic’ for the brain (II) </vt:lpstr>
      <vt:lpstr>Dosing of antipsychotic drugs in relapse prevention </vt:lpstr>
      <vt:lpstr>Antipsychotic drugs should be given continuously rather than intermittently </vt:lpstr>
      <vt:lpstr>Psychotherapeutic and psychosocial interventions for schizophrenia </vt:lpstr>
      <vt:lpstr>A tool for the maintenance treatment of schizophrenia</vt:lpstr>
      <vt:lpstr>Relevance of side effect monitoring and minimization</vt:lpstr>
      <vt:lpstr>Novel and emerging treatments for schizophrenia</vt:lpstr>
      <vt:lpstr>Recent FDA approvals and pipeline treatments</vt:lpstr>
      <vt:lpstr>Summary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Jane Snowball</dc:creator>
  <cp:lastModifiedBy>Christina Polyzogopoulou</cp:lastModifiedBy>
  <cp:revision>60</cp:revision>
  <dcterms:created xsi:type="dcterms:W3CDTF">2026-03-10T15:54:44Z</dcterms:created>
  <dcterms:modified xsi:type="dcterms:W3CDTF">2026-08-04T07:08:51Z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0x010100378ADE6B19A3CF47AA97E8D3AF31B8F7</vt:lpwstr>
  </property>
  <property fmtid="{D5CDD505-2E9C-101B-9397-08002B2CF9AE}" pid="3" name="MediaServiceImageTags">
    <vt:lpwstr/>
  </property>
</Properties>
</file>