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1043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openxmlformats.org/officeDocument/2006/relationships/slide" Target="/ppt/slides/slide34.xml" Id="rId38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Id2" /><Relationship Type="http://schemas.openxmlformats.org/officeDocument/2006/relationships/notesMaster" Target="/ppt/notesMasters/notesMaster1.xml" Id="rId1" /></Relationship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90B8A-FAB9-8E28-591A-15A7CD9E2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A28B7E-E016-5647-9BEA-07C26DC3D4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4F9225-3E97-70FB-3C52-3D9F1150B2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Takeuchi H, Siu C, Remington G, et al.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Does relapse contribute to treatment resistance? Antipsychotic response in first- vs. second-episode schizophrenia.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Neuropsychopharmacology 2018; 44: 1036–1042. </a:t>
            </a:r>
          </a:p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Silvestri S, Seeman MV, Negrete JC, et al. Increased dopamine D2 receptor binding after long-term treatment with antipsychotics in humans: a clinical PET study. Psychopharmacology (Berl) 2000; 152: 174–180. </a:t>
            </a:r>
          </a:p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Ginovart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N, Wilson AA, Hussey D, et al. D2-receptor upregulation is dependent upon temporal course of D2-occupancy: a longitudinal [11C]-raclopride PET study in cats. Neuropsychopharmacology 2009; 34: 662–671. </a:t>
            </a: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6D0EDF-E0A2-625D-BE85-CD818816AD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FAE91-9FB9-44F3-8949-98E17D825C52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5887966"/>
      </p:ext>
    </p:extLst>
  </p:cSld>
  <p:clrMapOvr>
    <a:masterClrMapping/>
  </p:clrMapOvr>
</p:note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423705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6.xml" Id="rId6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34.xml.rels>&#65279;<?xml version="1.0" encoding="utf-8"?><Relationships xmlns="http://schemas.openxmlformats.org/package/2006/relationships"><Relationship Type="http://schemas.openxmlformats.org/officeDocument/2006/relationships/notesSlide" Target="/ppt/notesSlides/notesSlide34.xml" Id="rId2" /><Relationship Type="http://schemas.openxmlformats.org/officeDocument/2006/relationships/slideLayout" Target="/ppt/slideLayouts/slideLayout6.xml" Id="rId1" /></Relationships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C1559-37B8-97FB-7B95-7A547ECC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2C8DF16-C4C8-10E2-3265-0D876CB29860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7792882" cy="4415215"/>
          </a:xfrm>
        </p:spPr>
        <p:txBody>
          <a:bodyPr tIns="180000"/>
          <a:lstStyle/>
          <a:p>
            <a:pPr lvl="0">
              <a:spcBef>
                <a:spcPts val="1200"/>
              </a:spcBef>
            </a:pPr>
            <a:r>
              <a:rPr lang="en-US" sz="1400" noProof="0" dirty="0"/>
              <a:t>Further evidence from a cohort study of 130 people with schizophrenia supports that relapses should be avoided</a:t>
            </a:r>
            <a:r>
              <a:rPr lang="en-US" sz="1400" baseline="30000" noProof="0" dirty="0"/>
              <a:t>1</a:t>
            </a:r>
          </a:p>
          <a:p>
            <a:pPr lvl="0">
              <a:spcBef>
                <a:spcPts val="1200"/>
              </a:spcBef>
            </a:pPr>
            <a:r>
              <a:rPr lang="en-US" sz="1400" noProof="0" dirty="0"/>
              <a:t>Most people with a first-episode of schizophrenia reached a 50% reduction in symptoms within 1 year – if the same patients decided to stop their treatment and relapsed, fewer than 50% reached this degree of symptom reduction in their second episode</a:t>
            </a:r>
            <a:r>
              <a:rPr lang="en-US" sz="1400" baseline="30000" noProof="0" dirty="0"/>
              <a:t>1</a:t>
            </a:r>
            <a:r>
              <a:rPr lang="en-US" sz="1400" noProof="0" dirty="0"/>
              <a:t> </a:t>
            </a:r>
          </a:p>
          <a:p>
            <a:pPr lvl="0">
              <a:spcBef>
                <a:spcPts val="1200"/>
              </a:spcBef>
            </a:pPr>
            <a:r>
              <a:rPr lang="en-US" sz="1400" noProof="0" dirty="0"/>
              <a:t>These findings align with the psychosis 'neurotoxicity' hypothesis</a:t>
            </a:r>
            <a:r>
              <a:rPr lang="en-US" sz="1400" baseline="30000" noProof="0" dirty="0"/>
              <a:t>1</a:t>
            </a:r>
            <a:r>
              <a:rPr lang="en-US" sz="1400" noProof="0" dirty="0"/>
              <a:t> 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E12E0786-3A0D-1475-0C1E-7F912EFC6244}"/>
              </a:ext>
            </a:extLst>
          </p:cNvPr>
          <p:cNvSpPr/>
          <p:nvPr/>
        </p:nvSpPr>
        <p:spPr>
          <a:xfrm>
            <a:off x="844657" y="3386264"/>
            <a:ext cx="7174397" cy="2330613"/>
          </a:xfrm>
          <a:prstGeom prst="roundRect">
            <a:avLst>
              <a:gd name="adj" fmla="val 377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97155B-709B-9D0A-586F-A319A32C4E8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A27BEA7-4FD6-3D72-69EC-E46BF96A1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027411" cy="332399"/>
          </a:xfrm>
        </p:spPr>
        <p:txBody>
          <a:bodyPr anchor="t"/>
          <a:lstStyle/>
          <a:p>
            <a:r>
              <a:rPr lang="en-US" sz="2000" noProof="0" dirty="0"/>
              <a:t>The debate around relapses and </a:t>
            </a:r>
            <a:r>
              <a:rPr lang="en-US" sz="2000" noProof="0" dirty="0" err="1"/>
              <a:t>supersensitivity</a:t>
            </a:r>
            <a:r>
              <a:rPr lang="en-US" sz="2000" noProof="0" dirty="0"/>
              <a:t> psychosis being ‘toxic’</a:t>
            </a:r>
            <a:br>
              <a:rPr lang="en-US" sz="2000" noProof="0" dirty="0"/>
            </a:br>
            <a:r>
              <a:rPr lang="en-US" sz="2000" noProof="0" dirty="0"/>
              <a:t>for the brain (II)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77211-4AE1-7BE5-B7AC-2C87FEDB65A4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602550" y="1416785"/>
            <a:ext cx="3043350" cy="4415215"/>
          </a:xfrm>
        </p:spPr>
        <p:txBody>
          <a:bodyPr tIns="180000"/>
          <a:lstStyle/>
          <a:p>
            <a:pPr lvl="0">
              <a:spcBef>
                <a:spcPts val="1200"/>
              </a:spcBef>
            </a:pPr>
            <a:r>
              <a:rPr lang="en-US" sz="1400" noProof="0" dirty="0" err="1"/>
              <a:t>Supersensitivity</a:t>
            </a:r>
            <a:r>
              <a:rPr lang="en-US" sz="1400" noProof="0" dirty="0"/>
              <a:t> refers to increased dopamine D</a:t>
            </a:r>
            <a:r>
              <a:rPr lang="en-US" sz="1400" baseline="-25000" noProof="0" dirty="0"/>
              <a:t>2</a:t>
            </a:r>
            <a:r>
              <a:rPr lang="en-US" sz="1400" noProof="0" dirty="0"/>
              <a:t> receptor binding, due to an excessive number of receptors, in response to long-term treatment of antipsychotics</a:t>
            </a:r>
            <a:r>
              <a:rPr lang="en-US" sz="1400" baseline="30000" noProof="0" dirty="0"/>
              <a:t>2,3,b</a:t>
            </a:r>
          </a:p>
          <a:p>
            <a:pPr lvl="0">
              <a:spcBef>
                <a:spcPts val="1200"/>
              </a:spcBef>
            </a:pPr>
            <a:r>
              <a:rPr lang="en-US" sz="1400" noProof="0" dirty="0"/>
              <a:t>When antipsychotics are withdrawn abruptly, an increase in D</a:t>
            </a:r>
            <a:r>
              <a:rPr lang="en-US" sz="1400" baseline="-25000" noProof="0" dirty="0"/>
              <a:t>2</a:t>
            </a:r>
            <a:r>
              <a:rPr lang="en-US" sz="1400" noProof="0" dirty="0"/>
              <a:t> receptor binding potential may occur, which may result in an upregulation of motor hyperactivity</a:t>
            </a:r>
            <a:r>
              <a:rPr lang="en-US" sz="1400" baseline="30000" noProof="0" dirty="0"/>
              <a:t>3,b</a:t>
            </a:r>
          </a:p>
          <a:p>
            <a:pPr marL="0" lvl="0" indent="0" algn="ctr">
              <a:spcBef>
                <a:spcPts val="1200"/>
              </a:spcBef>
              <a:buNone/>
            </a:pPr>
            <a:endParaRPr lang="en-US" sz="1400" b="1" baseline="30000" noProof="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C41680-6540-0E2E-2E8F-3CA7DD7A6AD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8" y="6102000"/>
            <a:ext cx="10034699" cy="619200"/>
          </a:xfrm>
        </p:spPr>
        <p:txBody>
          <a:bodyPr/>
          <a:lstStyle/>
          <a:p>
            <a:r>
              <a:rPr lang="en-US" b="1" baseline="30000" noProof="0" dirty="0" err="1"/>
              <a:t>a</a:t>
            </a:r>
            <a:r>
              <a:rPr lang="en-US" noProof="0" dirty="0" err="1"/>
              <a:t>The</a:t>
            </a:r>
            <a:r>
              <a:rPr lang="en-US" noProof="0" dirty="0"/>
              <a:t> generalized estimating equation analysis revealed a significant interaction between episode and time (F = 105.0, p&lt;0.001); ***p&lt; 0.001; </a:t>
            </a:r>
            <a:r>
              <a:rPr lang="en-US" baseline="30000" noProof="0" dirty="0" err="1"/>
              <a:t>b</a:t>
            </a:r>
            <a:r>
              <a:rPr lang="en-US" noProof="0" dirty="0" err="1"/>
              <a:t>Data</a:t>
            </a:r>
            <a:r>
              <a:rPr lang="en-US" noProof="0" dirty="0"/>
              <a:t> from animal studies are included</a:t>
            </a:r>
          </a:p>
          <a:p>
            <a:r>
              <a:rPr lang="en-US" noProof="0" dirty="0"/>
              <a:t>1. Takeuchi et al. Neuropsychopharmacology 2018;44:1036–1042; 2. Silvestri et al. Psychopharmacology (Berl) 2000;152:174–180; 3. </a:t>
            </a:r>
            <a:r>
              <a:rPr lang="en-US" noProof="0" dirty="0" err="1"/>
              <a:t>Ginovart</a:t>
            </a:r>
            <a:r>
              <a:rPr lang="en-US" noProof="0" dirty="0"/>
              <a:t> et al. Neuropsychopharmacology 2009;34:662–671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334BAE7-2748-772E-0627-F3CED3B0AC20}"/>
              </a:ext>
            </a:extLst>
          </p:cNvPr>
          <p:cNvSpPr txBox="1"/>
          <p:nvPr/>
        </p:nvSpPr>
        <p:spPr>
          <a:xfrm>
            <a:off x="790246" y="3931931"/>
            <a:ext cx="265432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noProof="0" dirty="0"/>
              <a:t>Changes in 50% response rates over time in first versus second episodes (n=130)</a:t>
            </a:r>
            <a:r>
              <a:rPr lang="en-US" sz="1400" baseline="30000" noProof="0" dirty="0"/>
              <a:t>1,</a:t>
            </a:r>
            <a:r>
              <a:rPr lang="en-US" sz="1400" b="1" baseline="30000" noProof="0" dirty="0"/>
              <a:t>a</a:t>
            </a:r>
          </a:p>
          <a:p>
            <a:pPr algn="r"/>
            <a:endParaRPr lang="en-US" sz="1400" noProof="0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0D45C12-434D-88B5-61A0-3CC869405CC8}"/>
              </a:ext>
            </a:extLst>
          </p:cNvPr>
          <p:cNvCxnSpPr>
            <a:cxnSpLocks/>
          </p:cNvCxnSpPr>
          <p:nvPr/>
        </p:nvCxnSpPr>
        <p:spPr>
          <a:xfrm>
            <a:off x="4380919" y="3533171"/>
            <a:ext cx="0" cy="174277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DFE9EED-72AF-DB4F-8B99-BAF2FD72A47F}"/>
              </a:ext>
            </a:extLst>
          </p:cNvPr>
          <p:cNvGrpSpPr/>
          <p:nvPr/>
        </p:nvGrpSpPr>
        <p:grpSpPr>
          <a:xfrm>
            <a:off x="4305006" y="3533171"/>
            <a:ext cx="76629" cy="1392713"/>
            <a:chOff x="4718690" y="3612333"/>
            <a:chExt cx="1760573" cy="1392713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FDAE12C-48FA-5ECD-9D24-09D6533770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18690" y="5005046"/>
              <a:ext cx="1760573" cy="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3D77661-EBDC-F40A-5784-C9C98DDAFF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18690" y="4655459"/>
              <a:ext cx="1760573" cy="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CDB6E66-4437-1390-C6B4-2C8F6E87F9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18690" y="4302373"/>
              <a:ext cx="1760573" cy="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A3FC270-6B78-745C-86EC-7422097D9AB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18690" y="3961359"/>
              <a:ext cx="1760573" cy="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5976223-67C7-8559-BED2-ED1420230E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18690" y="3612333"/>
              <a:ext cx="1760573" cy="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D820B6B-CA47-0E8E-6F06-53BFAC4BE5BB}"/>
              </a:ext>
            </a:extLst>
          </p:cNvPr>
          <p:cNvGrpSpPr/>
          <p:nvPr/>
        </p:nvGrpSpPr>
        <p:grpSpPr>
          <a:xfrm>
            <a:off x="4593058" y="3617982"/>
            <a:ext cx="576984" cy="1648579"/>
            <a:chOff x="5060219" y="3697144"/>
            <a:chExt cx="576984" cy="1648579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49243F4-6C18-4A81-FB56-45042F6B4B94}"/>
                </a:ext>
              </a:extLst>
            </p:cNvPr>
            <p:cNvSpPr/>
            <p:nvPr/>
          </p:nvSpPr>
          <p:spPr>
            <a:xfrm>
              <a:off x="5060219" y="3697144"/>
              <a:ext cx="252646" cy="164857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6BBC2F2-7643-BC28-3C53-7A532E7ECEDF}"/>
                </a:ext>
              </a:extLst>
            </p:cNvPr>
            <p:cNvSpPr/>
            <p:nvPr/>
          </p:nvSpPr>
          <p:spPr>
            <a:xfrm>
              <a:off x="5384557" y="4400062"/>
              <a:ext cx="252646" cy="945661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80E12A5-8C11-7FC5-D768-FACED0E41402}"/>
              </a:ext>
            </a:extLst>
          </p:cNvPr>
          <p:cNvGrpSpPr/>
          <p:nvPr/>
        </p:nvGrpSpPr>
        <p:grpSpPr>
          <a:xfrm>
            <a:off x="5374145" y="3640961"/>
            <a:ext cx="576984" cy="1625600"/>
            <a:chOff x="5822086" y="3720123"/>
            <a:chExt cx="576984" cy="16256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C990127-DEED-84DA-0617-3E048AECE78E}"/>
                </a:ext>
              </a:extLst>
            </p:cNvPr>
            <p:cNvSpPr/>
            <p:nvPr/>
          </p:nvSpPr>
          <p:spPr>
            <a:xfrm>
              <a:off x="5822086" y="3720123"/>
              <a:ext cx="252646" cy="1625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D669FB8-B996-7BCD-7602-8E22700C10DC}"/>
                </a:ext>
              </a:extLst>
            </p:cNvPr>
            <p:cNvSpPr/>
            <p:nvPr/>
          </p:nvSpPr>
          <p:spPr>
            <a:xfrm>
              <a:off x="6146424" y="4646246"/>
              <a:ext cx="252646" cy="699477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053FF7B-F654-A550-9674-29F1DF64A61C}"/>
              </a:ext>
            </a:extLst>
          </p:cNvPr>
          <p:cNvGrpSpPr/>
          <p:nvPr/>
        </p:nvGrpSpPr>
        <p:grpSpPr>
          <a:xfrm>
            <a:off x="6155232" y="3527638"/>
            <a:ext cx="576984" cy="1738923"/>
            <a:chOff x="6542666" y="3606800"/>
            <a:chExt cx="576984" cy="1738923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3204230-34B8-703B-9DE8-C3517FE27E06}"/>
                </a:ext>
              </a:extLst>
            </p:cNvPr>
            <p:cNvSpPr/>
            <p:nvPr/>
          </p:nvSpPr>
          <p:spPr>
            <a:xfrm>
              <a:off x="6542666" y="3606800"/>
              <a:ext cx="252646" cy="173892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AD92931-5DC7-1860-87EF-EBA223DB2505}"/>
                </a:ext>
              </a:extLst>
            </p:cNvPr>
            <p:cNvSpPr/>
            <p:nvPr/>
          </p:nvSpPr>
          <p:spPr>
            <a:xfrm>
              <a:off x="6867004" y="4646246"/>
              <a:ext cx="252646" cy="699477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AAA56A7-A939-0BEF-CB9E-EA0A5A5612E4}"/>
              </a:ext>
            </a:extLst>
          </p:cNvPr>
          <p:cNvCxnSpPr>
            <a:cxnSpLocks/>
          </p:cNvCxnSpPr>
          <p:nvPr/>
        </p:nvCxnSpPr>
        <p:spPr>
          <a:xfrm flipH="1">
            <a:off x="4312755" y="5275951"/>
            <a:ext cx="2469901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A3A0252A-8580-A0C6-7A0F-D32104BB462A}"/>
              </a:ext>
            </a:extLst>
          </p:cNvPr>
          <p:cNvSpPr txBox="1"/>
          <p:nvPr/>
        </p:nvSpPr>
        <p:spPr>
          <a:xfrm>
            <a:off x="3927269" y="3446170"/>
            <a:ext cx="347852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050" noProof="0" dirty="0">
                <a:solidFill>
                  <a:schemeClr val="tx2"/>
                </a:solidFill>
              </a:rPr>
              <a:t>100%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7F52BC8-5377-1579-5835-3BABE1C2A795}"/>
              </a:ext>
            </a:extLst>
          </p:cNvPr>
          <p:cNvSpPr txBox="1"/>
          <p:nvPr/>
        </p:nvSpPr>
        <p:spPr>
          <a:xfrm>
            <a:off x="4004213" y="3801847"/>
            <a:ext cx="270908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050" noProof="0" dirty="0">
                <a:solidFill>
                  <a:schemeClr val="tx2"/>
                </a:solidFill>
              </a:rPr>
              <a:t>80%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5562221-05AA-62EE-D9A4-1A146787A88B}"/>
              </a:ext>
            </a:extLst>
          </p:cNvPr>
          <p:cNvSpPr txBox="1"/>
          <p:nvPr/>
        </p:nvSpPr>
        <p:spPr>
          <a:xfrm>
            <a:off x="4004213" y="4145406"/>
            <a:ext cx="270908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050" noProof="0" dirty="0">
                <a:solidFill>
                  <a:schemeClr val="tx2"/>
                </a:solidFill>
              </a:rPr>
              <a:t>60%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177C66B-357B-4762-56C5-D2E6A95DE6DC}"/>
              </a:ext>
            </a:extLst>
          </p:cNvPr>
          <p:cNvSpPr txBox="1"/>
          <p:nvPr/>
        </p:nvSpPr>
        <p:spPr>
          <a:xfrm>
            <a:off x="4004213" y="4495505"/>
            <a:ext cx="270908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050" noProof="0" dirty="0">
                <a:solidFill>
                  <a:schemeClr val="tx2"/>
                </a:solidFill>
              </a:rPr>
              <a:t>40%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59EA8FE-914F-E580-42A9-31F4553CC2DC}"/>
              </a:ext>
            </a:extLst>
          </p:cNvPr>
          <p:cNvSpPr txBox="1"/>
          <p:nvPr/>
        </p:nvSpPr>
        <p:spPr>
          <a:xfrm>
            <a:off x="4004213" y="4845092"/>
            <a:ext cx="270908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050" noProof="0" dirty="0">
                <a:solidFill>
                  <a:schemeClr val="tx2"/>
                </a:solidFill>
              </a:rPr>
              <a:t>20%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8ABDF74-86BC-4E8F-03ED-E3CCD9EC222F}"/>
              </a:ext>
            </a:extLst>
          </p:cNvPr>
          <p:cNvSpPr txBox="1"/>
          <p:nvPr/>
        </p:nvSpPr>
        <p:spPr>
          <a:xfrm>
            <a:off x="4081158" y="5200470"/>
            <a:ext cx="193963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050" noProof="0" dirty="0">
                <a:solidFill>
                  <a:schemeClr val="tx2"/>
                </a:solidFill>
              </a:rPr>
              <a:t>0%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74A64E2-3BA5-ACE9-AE4D-3466A0E0BE9E}"/>
              </a:ext>
            </a:extLst>
          </p:cNvPr>
          <p:cNvSpPr txBox="1"/>
          <p:nvPr/>
        </p:nvSpPr>
        <p:spPr>
          <a:xfrm rot="16200000">
            <a:off x="3045383" y="4321091"/>
            <a:ext cx="134902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200" b="1" noProof="0" dirty="0">
                <a:solidFill>
                  <a:schemeClr val="tx2"/>
                </a:solidFill>
              </a:rPr>
              <a:t>50% response rate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EEDD76E-B10A-C3B1-6CE2-7E32893614B7}"/>
              </a:ext>
            </a:extLst>
          </p:cNvPr>
          <p:cNvSpPr txBox="1"/>
          <p:nvPr/>
        </p:nvSpPr>
        <p:spPr>
          <a:xfrm>
            <a:off x="4655187" y="3492426"/>
            <a:ext cx="158698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050" b="1" noProof="0" dirty="0">
                <a:solidFill>
                  <a:schemeClr val="tx2"/>
                </a:solidFill>
                <a:cs typeface="Times New Roman" panose="02020603050405020304" pitchFamily="18" charset="0"/>
              </a:rPr>
              <a:t>***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2161B5B-C43B-C6E5-5BC7-2C5AC0547EB4}"/>
              </a:ext>
            </a:extLst>
          </p:cNvPr>
          <p:cNvSpPr txBox="1"/>
          <p:nvPr/>
        </p:nvSpPr>
        <p:spPr>
          <a:xfrm>
            <a:off x="5441292" y="3492426"/>
            <a:ext cx="158698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050" b="1" noProof="0" dirty="0">
                <a:solidFill>
                  <a:schemeClr val="tx2"/>
                </a:solidFill>
                <a:cs typeface="Times New Roman" panose="02020603050405020304" pitchFamily="18" charset="0"/>
              </a:rPr>
              <a:t>***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2C97AED-1213-6D75-221A-09C10A27C300}"/>
              </a:ext>
            </a:extLst>
          </p:cNvPr>
          <p:cNvSpPr txBox="1"/>
          <p:nvPr/>
        </p:nvSpPr>
        <p:spPr>
          <a:xfrm>
            <a:off x="6217148" y="3423999"/>
            <a:ext cx="158698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050" b="1" noProof="0" dirty="0">
                <a:solidFill>
                  <a:schemeClr val="tx2"/>
                </a:solidFill>
                <a:cs typeface="Times New Roman" panose="02020603050405020304" pitchFamily="18" charset="0"/>
              </a:rPr>
              <a:t>***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9258F98-126A-E1E2-E07A-85094B545EAD}"/>
              </a:ext>
            </a:extLst>
          </p:cNvPr>
          <p:cNvSpPr txBox="1"/>
          <p:nvPr/>
        </p:nvSpPr>
        <p:spPr>
          <a:xfrm>
            <a:off x="4804606" y="5298617"/>
            <a:ext cx="153888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050" noProof="0" dirty="0">
                <a:solidFill>
                  <a:schemeClr val="tx2"/>
                </a:solidFill>
              </a:rPr>
              <a:t>51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0CF9C5E-124E-87DE-CBC1-B82008B80313}"/>
              </a:ext>
            </a:extLst>
          </p:cNvPr>
          <p:cNvSpPr txBox="1"/>
          <p:nvPr/>
        </p:nvSpPr>
        <p:spPr>
          <a:xfrm>
            <a:off x="5585693" y="5298617"/>
            <a:ext cx="153888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050" noProof="0" dirty="0">
                <a:solidFill>
                  <a:schemeClr val="tx2"/>
                </a:solidFill>
              </a:rPr>
              <a:t>55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E74C9C5-CAF4-7AEF-4FC1-9E6343A5C24E}"/>
              </a:ext>
            </a:extLst>
          </p:cNvPr>
          <p:cNvSpPr txBox="1"/>
          <p:nvPr/>
        </p:nvSpPr>
        <p:spPr>
          <a:xfrm>
            <a:off x="6366780" y="5298617"/>
            <a:ext cx="153888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050" noProof="0" dirty="0">
                <a:solidFill>
                  <a:schemeClr val="tx2"/>
                </a:solidFill>
              </a:rPr>
              <a:t>59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8EF4B35-7B0D-0595-2122-442F74455A81}"/>
              </a:ext>
            </a:extLst>
          </p:cNvPr>
          <p:cNvSpPr txBox="1"/>
          <p:nvPr/>
        </p:nvSpPr>
        <p:spPr>
          <a:xfrm>
            <a:off x="5422253" y="5457020"/>
            <a:ext cx="480773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200" b="1" noProof="0" dirty="0">
                <a:solidFill>
                  <a:schemeClr val="tx2"/>
                </a:solidFill>
              </a:rPr>
              <a:t>Weeks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3386A28F-74B3-659D-9537-95554839267F}"/>
              </a:ext>
            </a:extLst>
          </p:cNvPr>
          <p:cNvGrpSpPr/>
          <p:nvPr/>
        </p:nvGrpSpPr>
        <p:grpSpPr>
          <a:xfrm>
            <a:off x="6922997" y="4129819"/>
            <a:ext cx="852452" cy="446477"/>
            <a:chOff x="7173522" y="3173175"/>
            <a:chExt cx="852452" cy="446477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3456D66-0B0D-0924-0B0F-6D196530C102}"/>
                </a:ext>
              </a:extLst>
            </p:cNvPr>
            <p:cNvSpPr txBox="1"/>
            <p:nvPr/>
          </p:nvSpPr>
          <p:spPr>
            <a:xfrm>
              <a:off x="7424847" y="3173175"/>
              <a:ext cx="601127" cy="16158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r>
                <a:rPr lang="en-US" sz="1050" noProof="0" dirty="0">
                  <a:solidFill>
                    <a:schemeClr val="tx2"/>
                  </a:solidFill>
                </a:rPr>
                <a:t>Episode 1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179F433-9FB4-9ECE-0920-4022968C0D86}"/>
                </a:ext>
              </a:extLst>
            </p:cNvPr>
            <p:cNvSpPr txBox="1"/>
            <p:nvPr/>
          </p:nvSpPr>
          <p:spPr>
            <a:xfrm>
              <a:off x="7424847" y="3458069"/>
              <a:ext cx="601127" cy="16158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r>
                <a:rPr lang="en-US" sz="1050" noProof="0" dirty="0">
                  <a:solidFill>
                    <a:schemeClr val="tx2"/>
                  </a:solidFill>
                </a:rPr>
                <a:t>Episode 2</a:t>
              </a: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EFCDDD87-F6D1-19FC-9915-56372D24FF4F}"/>
                </a:ext>
              </a:extLst>
            </p:cNvPr>
            <p:cNvSpPr/>
            <p:nvPr/>
          </p:nvSpPr>
          <p:spPr>
            <a:xfrm>
              <a:off x="7173522" y="3180796"/>
              <a:ext cx="146342" cy="1463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noProof="0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DD7CC260-8AA2-8694-AACA-7F25F0A4422E}"/>
                </a:ext>
              </a:extLst>
            </p:cNvPr>
            <p:cNvSpPr/>
            <p:nvPr/>
          </p:nvSpPr>
          <p:spPr>
            <a:xfrm>
              <a:off x="7173522" y="3465690"/>
              <a:ext cx="146342" cy="146342"/>
            </a:xfrm>
            <a:prstGeom prst="rect">
              <a:avLst/>
            </a:prstGeom>
            <a:solidFill>
              <a:srgbClr val="D6E1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398605316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