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svg" ContentType="image/svg+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13496001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35.xml" Id="rId39" /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Id2" /><Relationship Type="http://schemas.openxmlformats.org/officeDocument/2006/relationships/notesMaster" Target="/ppt/notesMasters/notesMaster1.xml" Id="rId1" /></Relationship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3E634-D4E6-72EE-B286-48167027D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ED65B0-1BAF-EC30-EFE0-3C6F1FDDC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0A1C03-311C-E7E9-382C-26E3D2124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Højlund M, Kemp A, Haddad PM, et al. Standard versus reduced dose of anti psychotics for relapse prevention in </a:t>
            </a:r>
            <a:r>
              <a:rPr lang="en-US" sz="1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multiepisode</a:t>
            </a:r>
            <a:r>
              <a:rPr lang="en-US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schizophrenia: a systematic review and meta-analysis of randomized controlled trials. Lancet Psych 2021; 8: 471–486.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Ostuzzi</a:t>
            </a:r>
            <a:r>
              <a:rPr lang="en-US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Vita G, Bertolini F, et al. Continuing, reducing, switching, or stopping anti psychotics in individuals with schizophrenia-spectrum disorders who are clinically stable: a systematic review and network meta-analysis. Lancet Psych 2022; 9: 614–624.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Leucht S, Bauer S, Siafis S, et al.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Examination of dosing of antipsychotic drugs for relapse prevention in patients with stable schizophrenia: a meta-analysis. JAMA Psychiatry 2021; 78: 1238–1248.</a:t>
            </a:r>
          </a:p>
          <a:p>
            <a:pPr lvl="0"/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3B0DD-3586-72BE-7A74-0D99F6A67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297378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35.xml.rels>&#65279;<?xml version="1.0" encoding="utf-8"?><Relationships xmlns="http://schemas.openxmlformats.org/package/2006/relationships"><Relationship Type="http://schemas.openxmlformats.org/officeDocument/2006/relationships/image" Target="/ppt/media/image68.svg" Id="rId3" /><Relationship Type="http://schemas.openxmlformats.org/officeDocument/2006/relationships/notesSlide" Target="/ppt/notesSlides/notesSlide35.xml" Id="rId2" /><Relationship Type="http://schemas.openxmlformats.org/officeDocument/2006/relationships/slideLayout" Target="/ppt/slideLayouts/slideLayout6.xml" Id="rId1" /><Relationship Type="http://schemas.openxmlformats.org/officeDocument/2006/relationships/image" Target="/ppt/media/image69.svg" Id="rId4" /></Relationships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52F3C-82C9-9D80-B935-EE06A6F43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ontent Placeholder 67">
            <a:extLst>
              <a:ext uri="{FF2B5EF4-FFF2-40B4-BE49-F238E27FC236}">
                <a16:creationId xmlns:a16="http://schemas.microsoft.com/office/drawing/2014/main" id="{7FF5F31E-437E-891D-4EC9-73CFEA0A3EE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268901" y="1416785"/>
            <a:ext cx="4376999" cy="4415215"/>
          </a:xfrm>
          <a:solidFill>
            <a:schemeClr val="bg1"/>
          </a:solidFill>
        </p:spPr>
        <p:txBody>
          <a:bodyPr lIns="108000" tIns="108000" rIns="108000" bIns="108000"/>
          <a:lstStyle/>
          <a:p>
            <a:pPr>
              <a:spcBef>
                <a:spcPts val="600"/>
              </a:spcBef>
            </a:pPr>
            <a:r>
              <a:rPr lang="en-US" noProof="0" dirty="0"/>
              <a:t>A meta-analysis of data from 26 fixed-dose randomized controlled trials, includ</a:t>
            </a:r>
            <a:r>
              <a:rPr lang="en-US" noProof="0" dirty="0">
                <a:solidFill>
                  <a:schemeClr val="tx1"/>
                </a:solidFill>
              </a:rPr>
              <a:t>ing </a:t>
            </a:r>
            <a:r>
              <a:rPr lang="en-US" noProof="0" dirty="0"/>
              <a:t>4,776 people with schizophrenia</a:t>
            </a:r>
            <a:r>
              <a:rPr lang="en-US" baseline="30000" noProof="0" dirty="0"/>
              <a:t>3</a:t>
            </a:r>
            <a:endParaRPr lang="en-US" noProof="0" dirty="0"/>
          </a:p>
          <a:p>
            <a:pPr lvl="1"/>
            <a:r>
              <a:rPr lang="en-US" sz="1600" noProof="0" dirty="0"/>
              <a:t>On average, doses </a:t>
            </a:r>
            <a:r>
              <a:rPr lang="en-US" sz="1600" b="1" noProof="0" dirty="0"/>
              <a:t>higher than the equivalent of 5 mg/day </a:t>
            </a:r>
            <a:r>
              <a:rPr lang="en-US" sz="1600" b="1" noProof="0" dirty="0">
                <a:solidFill>
                  <a:schemeClr val="tx1"/>
                </a:solidFill>
              </a:rPr>
              <a:t>risperidone </a:t>
            </a:r>
            <a:r>
              <a:rPr lang="en-US" sz="1600" noProof="0" dirty="0">
                <a:solidFill>
                  <a:schemeClr val="tx1"/>
                </a:solidFill>
              </a:rPr>
              <a:t>are not more efficacious than lower doses for relapse prevention</a:t>
            </a:r>
            <a:r>
              <a:rPr lang="en-US" sz="1600" baseline="30000" noProof="0" dirty="0">
                <a:solidFill>
                  <a:schemeClr val="tx1"/>
                </a:solidFill>
              </a:rPr>
              <a:t>3</a:t>
            </a:r>
            <a:endParaRPr lang="en-US" sz="1600" noProof="0" dirty="0">
              <a:solidFill>
                <a:schemeClr val="tx1"/>
              </a:solidFill>
            </a:endParaRPr>
          </a:p>
          <a:p>
            <a:pPr lvl="1"/>
            <a:r>
              <a:rPr lang="en-US" sz="1600" noProof="0" dirty="0"/>
              <a:t>The hyperbolic shape of </a:t>
            </a:r>
            <a:r>
              <a:rPr lang="en-US" sz="1600" noProof="0" dirty="0">
                <a:solidFill>
                  <a:schemeClr val="tx1"/>
                </a:solidFill>
              </a:rPr>
              <a:t>the dose–response curves means that </a:t>
            </a:r>
            <a:r>
              <a:rPr lang="en-US" sz="1600" noProof="0" dirty="0"/>
              <a:t>disproportionately higher relapse rates occurred at lower does of </a:t>
            </a:r>
            <a:br>
              <a:rPr lang="en-US" sz="1600" noProof="0" dirty="0"/>
            </a:br>
            <a:r>
              <a:rPr lang="en-US" sz="1600" noProof="0" dirty="0"/>
              <a:t>antipsychotic treatment</a:t>
            </a:r>
            <a:r>
              <a:rPr lang="en-US" sz="1600" baseline="30000" noProof="0" dirty="0"/>
              <a:t>3</a:t>
            </a:r>
            <a:endParaRPr lang="en-US" sz="16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132B5-D6CF-1B9C-15AD-D785CABC151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7" y="1416785"/>
            <a:ext cx="6638927" cy="4626829"/>
          </a:xfrm>
        </p:spPr>
        <p:txBody>
          <a:bodyPr lIns="180000" tIns="108000" rIns="0" bIns="216000"/>
          <a:lstStyle/>
          <a:p>
            <a:pPr>
              <a:spcBef>
                <a:spcPts val="1200"/>
              </a:spcBef>
            </a:pPr>
            <a:r>
              <a:rPr lang="en-US" noProof="0" dirty="0">
                <a:solidFill>
                  <a:schemeClr val="tx1"/>
                </a:solidFill>
              </a:rPr>
              <a:t>Recent meta-analyses in </a:t>
            </a:r>
            <a:r>
              <a:rPr lang="en-US" noProof="0" dirty="0" err="1">
                <a:solidFill>
                  <a:schemeClr val="tx1"/>
                </a:solidFill>
              </a:rPr>
              <a:t>schizophrenia</a:t>
            </a:r>
            <a:r>
              <a:rPr lang="en-US" baseline="30000" noProof="0" dirty="0" err="1">
                <a:solidFill>
                  <a:schemeClr val="tx1"/>
                </a:solidFill>
              </a:rPr>
              <a:t>a</a:t>
            </a:r>
            <a:r>
              <a:rPr lang="en-US" noProof="0" dirty="0">
                <a:solidFill>
                  <a:schemeClr val="tx1"/>
                </a:solidFill>
              </a:rPr>
              <a:t> show that </a:t>
            </a:r>
            <a:r>
              <a:rPr lang="en-US" b="1" noProof="0" dirty="0">
                <a:solidFill>
                  <a:schemeClr val="tx1"/>
                </a:solidFill>
              </a:rPr>
              <a:t>reducing antipsychotic doses is inferior to continuing treatment</a:t>
            </a:r>
            <a:r>
              <a:rPr lang="en-US" noProof="0" dirty="0">
                <a:solidFill>
                  <a:schemeClr val="tx1"/>
                </a:solidFill>
              </a:rPr>
              <a:t>, with </a:t>
            </a:r>
            <a:r>
              <a:rPr lang="en-US" dirty="0">
                <a:solidFill>
                  <a:schemeClr val="tx1"/>
                </a:solidFill>
              </a:rPr>
              <a:t>substantially higher relapse and discontinuation rates, and subsequently poorer outcomes</a:t>
            </a:r>
            <a:r>
              <a:rPr lang="en-US" baseline="30000" dirty="0">
                <a:solidFill>
                  <a:schemeClr val="tx1"/>
                </a:solidFill>
              </a:rPr>
              <a:t>1,2</a:t>
            </a:r>
            <a:endParaRPr lang="en-US" baseline="30000" noProof="0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2968FF-127F-463C-BCA1-BFAA346796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wrap="square">
            <a:normAutofit/>
          </a:bodyPr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A117F6-A221-9721-D180-DE60C394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noProof="0" dirty="0"/>
              <a:t>Dosing of antipsychotic drugs in relapse prevention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8654C2-49D1-7C91-9953-CB2DCFEDC7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8" y="6282618"/>
            <a:ext cx="10786941" cy="438582"/>
          </a:xfrm>
        </p:spPr>
        <p:txBody>
          <a:bodyPr wrap="square" anchor="b">
            <a:spAutoFit/>
          </a:bodyPr>
          <a:lstStyle/>
          <a:p>
            <a:r>
              <a:rPr lang="en-US" baseline="30000" noProof="0" dirty="0" err="1"/>
              <a:t>a</a:t>
            </a:r>
            <a:r>
              <a:rPr lang="en-US" noProof="0" dirty="0" err="1"/>
              <a:t>Meta</a:t>
            </a:r>
            <a:r>
              <a:rPr lang="en-US" noProof="0" dirty="0"/>
              <a:t>-analyses included studies enrolling adults with clinically stable schizophrenia or </a:t>
            </a:r>
            <a:r>
              <a:rPr lang="en-US" dirty="0"/>
              <a:t>schizophrenia-spectrum disorders; </a:t>
            </a:r>
            <a:r>
              <a:rPr lang="en-US" baseline="30000" dirty="0" err="1"/>
              <a:t>b</a:t>
            </a:r>
            <a:r>
              <a:rPr lang="en-US" dirty="0" err="1"/>
              <a:t>Low</a:t>
            </a:r>
            <a:r>
              <a:rPr lang="en-US" dirty="0"/>
              <a:t>-dose defined as within 50–99% of the lower limit of the standard dose and very low dose was defined as &lt;50% of the lower limit</a:t>
            </a:r>
            <a:endParaRPr lang="en-US" strike="sngStrike" dirty="0">
              <a:solidFill>
                <a:srgbClr val="FF0000"/>
              </a:solidFill>
            </a:endParaRPr>
          </a:p>
          <a:p>
            <a:r>
              <a:rPr lang="en-US" noProof="0" dirty="0"/>
              <a:t>1. Højlund et al. Lancet Psych 2021;8:471–486; 2. </a:t>
            </a:r>
            <a:r>
              <a:rPr lang="en-US" noProof="0" dirty="0" err="1"/>
              <a:t>Ostuzzi</a:t>
            </a:r>
            <a:r>
              <a:rPr lang="en-US" noProof="0" dirty="0"/>
              <a:t> et al. Lancet Psych 2022;9:614–624; </a:t>
            </a:r>
            <a:r>
              <a:rPr lang="en-US" dirty="0"/>
              <a:t>3. Leucht </a:t>
            </a:r>
            <a:r>
              <a:rPr lang="en-US" noProof="0" dirty="0"/>
              <a:t>et al. JAMA Psychiatry 2021;78:1238–1248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907E755-6DB0-28FA-0CDF-11E13E6E55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549876"/>
              </p:ext>
            </p:extLst>
          </p:nvPr>
        </p:nvGraphicFramePr>
        <p:xfrm>
          <a:off x="887684" y="2847536"/>
          <a:ext cx="5943051" cy="2897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9455">
                  <a:extLst>
                    <a:ext uri="{9D8B030D-6E8A-4147-A177-3AD203B41FA5}">
                      <a16:colId xmlns:a16="http://schemas.microsoft.com/office/drawing/2014/main" val="2217171023"/>
                    </a:ext>
                  </a:extLst>
                </a:gridCol>
                <a:gridCol w="2706798">
                  <a:extLst>
                    <a:ext uri="{9D8B030D-6E8A-4147-A177-3AD203B41FA5}">
                      <a16:colId xmlns:a16="http://schemas.microsoft.com/office/drawing/2014/main" val="1483641623"/>
                    </a:ext>
                  </a:extLst>
                </a:gridCol>
                <a:gridCol w="2706798">
                  <a:extLst>
                    <a:ext uri="{9D8B030D-6E8A-4147-A177-3AD203B41FA5}">
                      <a16:colId xmlns:a16="http://schemas.microsoft.com/office/drawing/2014/main" val="25856890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0" marR="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Højlund et al</a:t>
                      </a:r>
                      <a:r>
                        <a:rPr lang="en-GB" sz="1200" baseline="30000" dirty="0"/>
                        <a:t>1</a:t>
                      </a:r>
                      <a:endParaRPr lang="en-GB" sz="1200" dirty="0"/>
                    </a:p>
                  </a:txBody>
                  <a:tcPr marL="0" marR="0" marT="36000" marB="3600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/>
                        <a:t>Ostuzzi</a:t>
                      </a:r>
                      <a:r>
                        <a:rPr lang="en-GB" sz="1200" dirty="0"/>
                        <a:t> et al</a:t>
                      </a:r>
                      <a:r>
                        <a:rPr lang="en-GB" sz="1200" baseline="30000" dirty="0"/>
                        <a:t>2</a:t>
                      </a:r>
                      <a:endParaRPr lang="en-GB" sz="1200" dirty="0"/>
                    </a:p>
                  </a:txBody>
                  <a:tcPr marL="0" marR="0" marT="36000" marB="36000" anchor="ctr"/>
                </a:tc>
                <a:extLst>
                  <a:ext uri="{0D108BD9-81ED-4DB2-BD59-A6C34878D82A}">
                    <a16:rowId xmlns:a16="http://schemas.microsoft.com/office/drawing/2014/main" val="943555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0" marR="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24 trials (N=3,282)</a:t>
                      </a:r>
                    </a:p>
                  </a:txBody>
                  <a:tcPr marL="0" marR="0" marT="36000" marB="3600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98 trials (N=13,988)</a:t>
                      </a:r>
                    </a:p>
                  </a:txBody>
                  <a:tcPr marL="0" marR="0" marT="36000" marB="36000" anchor="ctr"/>
                </a:tc>
                <a:extLst>
                  <a:ext uri="{0D108BD9-81ED-4DB2-BD59-A6C34878D82A}">
                    <a16:rowId xmlns:a16="http://schemas.microsoft.com/office/drawing/2014/main" val="2077866944"/>
                  </a:ext>
                </a:extLst>
              </a:tr>
              <a:tr h="509821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0" marR="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Compare relapse and all-cause discontinuation rates with standard-dose antipsychotics versus low doses and very low </a:t>
                      </a:r>
                      <a:r>
                        <a:rPr lang="en-GB" sz="1200" dirty="0" err="1">
                          <a:solidFill>
                            <a:schemeClr val="tx1"/>
                          </a:solidFill>
                        </a:rPr>
                        <a:t>doses</a:t>
                      </a:r>
                      <a:r>
                        <a:rPr lang="en-GB" sz="1200" baseline="30000" dirty="0" err="1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36000" marB="3600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Compare continuation, dose reduction, switching and stopping for relapse prevention</a:t>
                      </a:r>
                    </a:p>
                  </a:txBody>
                  <a:tcPr marL="0" marR="0" marT="36000" marB="36000" anchor="ctr"/>
                </a:tc>
                <a:extLst>
                  <a:ext uri="{0D108BD9-81ED-4DB2-BD59-A6C34878D82A}">
                    <a16:rowId xmlns:a16="http://schemas.microsoft.com/office/drawing/2014/main" val="2005043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0" marR="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Low versus standard dose: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44% increased relapse risk 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12% increased discontinuation risk</a:t>
                      </a:r>
                    </a:p>
                    <a:p>
                      <a:pPr algn="ctr"/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Very low versus standard dose: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72% increased relapse risk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31% increase discontinuation risk</a:t>
                      </a:r>
                    </a:p>
                  </a:txBody>
                  <a:tcPr marL="0" marR="0" marT="36000" marB="3600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Relapse risk reduction: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Continuing versus stopping: 63%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Switching versus stopping: 56%</a:t>
                      </a:r>
                    </a:p>
                    <a:p>
                      <a:pPr algn="ctr"/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Continuing versus reducing: 45%</a:t>
                      </a:r>
                    </a:p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Switching vs reducing: 35%</a:t>
                      </a:r>
                    </a:p>
                  </a:txBody>
                  <a:tcPr marL="0" marR="0" marT="36000" marB="36000" anchor="ctr"/>
                </a:tc>
                <a:extLst>
                  <a:ext uri="{0D108BD9-81ED-4DB2-BD59-A6C34878D82A}">
                    <a16:rowId xmlns:a16="http://schemas.microsoft.com/office/drawing/2014/main" val="3680469894"/>
                  </a:ext>
                </a:extLst>
              </a:tr>
            </a:tbl>
          </a:graphicData>
        </a:graphic>
      </p:graphicFrame>
      <p:pic>
        <p:nvPicPr>
          <p:cNvPr id="13" name="Graphic 12" descr="Bar chart with solid fill">
            <a:extLst>
              <a:ext uri="{FF2B5EF4-FFF2-40B4-BE49-F238E27FC236}">
                <a16:creationId xmlns:a16="http://schemas.microsoft.com/office/drawing/2014/main" id="{792F1E10-06A9-DDA5-76D9-732C41A574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402" y="4737413"/>
            <a:ext cx="764400" cy="764400"/>
          </a:xfrm>
          <a:prstGeom prst="rect">
            <a:avLst/>
          </a:prstGeom>
        </p:spPr>
      </p:pic>
      <p:pic>
        <p:nvPicPr>
          <p:cNvPr id="31" name="Graphic 30" descr="Bullseye with solid fill">
            <a:extLst>
              <a:ext uri="{FF2B5EF4-FFF2-40B4-BE49-F238E27FC236}">
                <a16:creationId xmlns:a16="http://schemas.microsoft.com/office/drawing/2014/main" id="{AD6FEA8B-70EA-275A-000A-2BA940F9B3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402" y="3578115"/>
            <a:ext cx="764401" cy="7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74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