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4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openxmlformats.org/officeDocument/2006/relationships/slide" Target="/ppt/slides/slide37.xml" Id="rId41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Id2" /><Relationship Type="http://schemas.openxmlformats.org/officeDocument/2006/relationships/notesMaster" Target="/ppt/notesMasters/notesMaster1.xml" Id="rId1" /></Relationship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F9AF1-830D-62CF-AAD4-90E51E27E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F254E7-C223-817B-F056-438247D1B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F63E22-60A7-134C-E690-9A441476D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Leucht S, Siafis S, McGrath JJ, et al. Schizophrenia. Nat Rev Dis Primers 2025; 11: 83. </a:t>
            </a:r>
          </a:p>
          <a:p>
            <a:pPr lvl="0"/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 M, Croatto G, Piva G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Efficacy and acceptability of psychosocial interventions in schizophrenia: systematic overview and quality appraisal of the meta-analytic evidence. Mol Psychiatry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2023; 28: 354–368.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 Psychiatric Association. The American Psychiatric Association Practice Guideline for the Treatment of Patients with Schizophrenia. Third Edition. American Psychiatric Association Publishing; 2020.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18ACA-2227-B991-ED38-D8D53F49B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361144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7.xml.rels>&#65279;<?xml version="1.0" encoding="utf-8"?><Relationships xmlns="http://schemas.openxmlformats.org/package/2006/relationships"><Relationship Type="http://schemas.openxmlformats.org/officeDocument/2006/relationships/notesSlide" Target="/ppt/notesSlides/notesSlide37.xml" Id="rId2" /><Relationship Type="http://schemas.openxmlformats.org/officeDocument/2006/relationships/slideLayout" Target="/ppt/slideLayouts/slideLayout2.xml" Id="rId1" /></Relationships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028FD-293C-A2FF-DA81-E188C063E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0F5380-7C99-95A9-5A4C-763875D5A3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BE3575-43B8-680E-F02C-4593A5EFC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656571" cy="332399"/>
          </a:xfrm>
        </p:spPr>
        <p:txBody>
          <a:bodyPr anchor="t"/>
          <a:lstStyle/>
          <a:p>
            <a:r>
              <a:rPr lang="en-US" sz="2000" noProof="0" dirty="0"/>
              <a:t>Psychotherapeutic and psychosocial interventions for schizophrenia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2A076-993C-0B95-4AF3-14198C4F664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49" y="1416785"/>
            <a:ext cx="11110913" cy="4415215"/>
          </a:xfrm>
        </p:spPr>
        <p:txBody>
          <a:bodyPr numCol="1"/>
          <a:lstStyle/>
          <a:p>
            <a:r>
              <a:rPr lang="en-US" noProof="0" dirty="0"/>
              <a:t>While antipsychotic drugs are the mainstay of treatment of schizophrenia, there are multiple psychotherapeutic and psychosocial interventions that are effective in combination with antipsychotic drugs for schizophrenia</a:t>
            </a:r>
            <a:r>
              <a:rPr lang="en-US" baseline="30000" noProof="0" dirty="0"/>
              <a:t>1,2</a:t>
            </a:r>
            <a:r>
              <a:rPr lang="en-US" noProof="0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7515D2-E973-D640-07F2-7DEF6EAA281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noProof="0" dirty="0"/>
              <a:t>1. Leucht et al. Schizophrenia. Nat Rev Dis Primers 2025;11:83; 2. Somi et al. Mol Psychiatry 2023;28:354–368; </a:t>
            </a:r>
            <a:br>
              <a:rPr lang="en-US" noProof="0" dirty="0"/>
            </a:br>
            <a:r>
              <a:rPr lang="en-US" noProof="0" dirty="0"/>
              <a:t>3. American Psychiatric Association. The American Psychiatric Association Practice Guideline for the Treatment of Patients with Schizophrenia. 2020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110B8CA-509E-E192-AE93-F0457EC3D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595296"/>
              </p:ext>
            </p:extLst>
          </p:nvPr>
        </p:nvGraphicFramePr>
        <p:xfrm>
          <a:off x="539749" y="2568176"/>
          <a:ext cx="11110914" cy="3456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99110">
                  <a:extLst>
                    <a:ext uri="{9D8B030D-6E8A-4147-A177-3AD203B41FA5}">
                      <a16:colId xmlns:a16="http://schemas.microsoft.com/office/drawing/2014/main" val="337281137"/>
                    </a:ext>
                  </a:extLst>
                </a:gridCol>
                <a:gridCol w="9011804">
                  <a:extLst>
                    <a:ext uri="{9D8B030D-6E8A-4147-A177-3AD203B41FA5}">
                      <a16:colId xmlns:a16="http://schemas.microsoft.com/office/drawing/2014/main" val="1580096083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lang="en-US" sz="1600" b="1" noProof="0" dirty="0"/>
                        <a:t>Symptom</a:t>
                      </a:r>
                      <a:endParaRPr lang="en-US" sz="1600" b="1" baseline="30000" noProof="0" dirty="0"/>
                    </a:p>
                  </a:txBody>
                  <a:tcPr anchor="ctr">
                    <a:solidFill>
                      <a:srgbClr val="4F75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noProof="0" dirty="0"/>
                        <a:t>Intervention</a:t>
                      </a:r>
                      <a:endParaRPr lang="en-US" sz="1600" b="1" baseline="30000" noProof="0" dirty="0"/>
                    </a:p>
                  </a:txBody>
                  <a:tcPr anchor="ctr">
                    <a:solidFill>
                      <a:srgbClr val="4F7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4552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0"/>
                      <a:r>
                        <a:rPr lang="en-US" sz="1400" b="1" noProof="0" dirty="0"/>
                        <a:t>Positive symptoms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noProof="0" dirty="0"/>
                        <a:t>Cognitive </a:t>
                      </a:r>
                      <a:r>
                        <a:rPr lang="en-US" sz="1400" noProof="0" dirty="0" err="1"/>
                        <a:t>behavioural</a:t>
                      </a:r>
                      <a:r>
                        <a:rPr lang="en-US" sz="1400" noProof="0" dirty="0"/>
                        <a:t> therapy, virtual reality-based interventions, and metacognitive training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8129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0"/>
                      <a:r>
                        <a:rPr lang="en-US" sz="1400" b="1" noProof="0" dirty="0"/>
                        <a:t>Negative symptoms</a:t>
                      </a:r>
                    </a:p>
                  </a:txBody>
                  <a:tcPr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noProof="0" dirty="0"/>
                        <a:t>Cognitive </a:t>
                      </a:r>
                      <a:r>
                        <a:rPr lang="en-US" sz="1400" noProof="0" dirty="0" err="1"/>
                        <a:t>behavioural</a:t>
                      </a:r>
                      <a:r>
                        <a:rPr lang="en-US" sz="1400" noProof="0" dirty="0"/>
                        <a:t> therapy, social skills training, occupational therapy, exercise</a:t>
                      </a:r>
                    </a:p>
                  </a:txBody>
                  <a:tcPr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779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/>
                        <a:t>Cognition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/>
                        <a:t>Cognitive remediation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4772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/>
                        <a:t>Functioning</a:t>
                      </a:r>
                    </a:p>
                  </a:txBody>
                  <a:tcPr anchor="ctr"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noProof="0" dirty="0"/>
                        <a:t>Metacognitive training, mindfulness, cognitive </a:t>
                      </a:r>
                      <a:r>
                        <a:rPr lang="en-US" sz="1400" noProof="0" dirty="0" err="1"/>
                        <a:t>behavioural</a:t>
                      </a:r>
                      <a:r>
                        <a:rPr lang="en-US" sz="1400" noProof="0" dirty="0"/>
                        <a:t> therapy, assertive community treatment, </a:t>
                      </a:r>
                      <a:br>
                        <a:rPr lang="en-US" sz="1400" noProof="0" dirty="0"/>
                      </a:br>
                      <a:r>
                        <a:rPr lang="en-US" sz="1400" noProof="0" dirty="0"/>
                        <a:t>self-management and recovery-focused interventions, coordinated specialty care </a:t>
                      </a:r>
                      <a:r>
                        <a:rPr lang="en-US" sz="1400" noProof="0" dirty="0" err="1"/>
                        <a:t>programmes</a:t>
                      </a:r>
                      <a:r>
                        <a:rPr lang="en-US" sz="1400" noProof="0" dirty="0"/>
                        <a:t> for first episode</a:t>
                      </a:r>
                    </a:p>
                  </a:txBody>
                  <a:tcPr anchor="ctr"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82405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/>
                        <a:t>Employment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/>
                        <a:t>Supported employment, individual placement and support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9616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 dirty="0"/>
                        <a:t>Relapse prevention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noProof="0" dirty="0"/>
                    </a:p>
                  </a:txBody>
                  <a:tcPr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BF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noProof="0" dirty="0"/>
                        <a:t>Psychoeducation, family psychoeducation, family interventions, integrated psychological interventions,</a:t>
                      </a:r>
                      <a:br>
                        <a:rPr lang="en-US" sz="1400" noProof="0" dirty="0"/>
                      </a:br>
                      <a:r>
                        <a:rPr lang="en-US" sz="1400" noProof="0" dirty="0"/>
                        <a:t>cognitive </a:t>
                      </a:r>
                      <a:r>
                        <a:rPr lang="en-US" sz="1400" noProof="0" dirty="0" err="1"/>
                        <a:t>behavioural</a:t>
                      </a:r>
                      <a:r>
                        <a:rPr lang="en-US" sz="1400" noProof="0" dirty="0"/>
                        <a:t> therapy, relapse prevention </a:t>
                      </a:r>
                      <a:r>
                        <a:rPr lang="en-US" sz="1400" noProof="0" dirty="0" err="1"/>
                        <a:t>programmes</a:t>
                      </a:r>
                      <a:r>
                        <a:rPr lang="en-US" sz="1400" noProof="0" dirty="0"/>
                        <a:t> monitoring early warning signs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34431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0BDB36E-1F68-A520-8A35-19B39B1E4AEA}"/>
              </a:ext>
            </a:extLst>
          </p:cNvPr>
          <p:cNvSpPr txBox="1"/>
          <p:nvPr/>
        </p:nvSpPr>
        <p:spPr>
          <a:xfrm>
            <a:off x="3048017" y="2155817"/>
            <a:ext cx="60943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Psychosocial interventions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1,3</a:t>
            </a:r>
          </a:p>
        </p:txBody>
      </p:sp>
    </p:spTree>
    <p:extLst>
      <p:ext uri="{BB962C8B-B14F-4D97-AF65-F5344CB8AC3E}">
        <p14:creationId xmlns:p14="http://schemas.microsoft.com/office/powerpoint/2010/main" val="265644772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