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svg" ContentType="image/svg+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55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38.xml" Id="rId42" /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Id2" /><Relationship Type="http://schemas.openxmlformats.org/officeDocument/2006/relationships/notesMaster" Target="/ppt/notesMasters/notesMaster1.xml" Id="rId1" /><Relationship Type="http://schemas.openxmlformats.org/officeDocument/2006/relationships/hyperlink" Target="https://illuminatum.com/" TargetMode="External" Id="rId3" /></Relationship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B895B-E592-F58D-0241-6F7E81882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9A007D-9E5E-415B-EE7C-45979DDBE5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B114C1-BEAF-863C-BC79-35F6D349E8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38</a:t>
            </a:fld>
            <a:endParaRPr lang="en-GB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CF8E606-8BFB-0B8E-4093-C793AA6F8E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Illuminatum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 resource described as a “Living Information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Center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”, which was founded by the Section for Evidence-Based Medicine in Psychiatry and Psychotherapy at the Technical University of Munich. The aim of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Illuminatum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to provide a source of evidence-based information for mental health professionals and people with mental disorders (depression and schizophrenia).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 see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https://illuminatum.com/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the special situations listed below:</a:t>
            </a:r>
            <a:r>
              <a:rPr kumimoji="0" lang="en-GB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Non-adherent patients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Women, pregnancy and breastfeeding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Concomitant substance abuse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Prodrome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Acutely agitated patients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episode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Children and adolescents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Elderly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Mild severity</a:t>
            </a:r>
            <a:endParaRPr kumimoji="0" lang="en-GB" alt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Negative symptoms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Depressive symptoms</a:t>
            </a:r>
          </a:p>
          <a:p>
            <a:pPr marL="171450" marR="0" lvl="0" indent="-17145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Cognitive dysfunction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Obsessive compulsive symptoms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Suicidal individuals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Chronic aggressive behaviour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Renal and/or hepatic function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Schizoaffective disorder </a:t>
            </a:r>
            <a:r>
              <a:rPr kumimoji="0" lang="en-US" alt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atatonia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Manic symptoms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Delusional disorder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Illuminattum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Schizophrenia. 2025. Available at: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https://illuminatum.com/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Accessed May 28, 2026. </a:t>
            </a:r>
          </a:p>
          <a:p>
            <a:pPr>
              <a:defRPr/>
            </a:pPr>
            <a:r>
              <a:rPr lang="en-GB" sz="1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1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American Psychiatric Association. The American Psychiatric Association Practice Guideline for the Treatment of Patients with Schizophrenia. Third Edition. American Psychiatric Association Publishing; 2020.</a:t>
            </a:r>
            <a:endParaRPr lang="en-GB" sz="1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7" name="Notes Placeholder 2">
            <a:extLst>
              <a:ext uri="{FF2B5EF4-FFF2-40B4-BE49-F238E27FC236}">
                <a16:creationId xmlns:a16="http://schemas.microsoft.com/office/drawing/2014/main" id="{AAF145A8-A44A-C6FE-DC19-5D79D4264141}"/>
              </a:ext>
            </a:extLst>
          </p:cNvPr>
          <p:cNvSpPr txBox="1">
            <a:spLocks/>
          </p:cNvSpPr>
          <p:nvPr/>
        </p:nvSpPr>
        <p:spPr>
          <a:xfrm>
            <a:off x="7282132" y="1732112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highlight>
                <a:srgbClr val="00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28352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79288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.xml" Id="rId2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38.xml.rels>&#65279;<?xml version="1.0" encoding="utf-8"?><Relationships xmlns="http://schemas.openxmlformats.org/package/2006/relationships"><Relationship Type="http://schemas.openxmlformats.org/officeDocument/2006/relationships/image" Target="/ppt/media/image74.svg" Id="rId7" /><Relationship Type="http://schemas.openxmlformats.org/officeDocument/2006/relationships/notesSlide" Target="/ppt/notesSlides/notesSlide38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73.svg" Id="rId6" /><Relationship Type="http://schemas.openxmlformats.org/officeDocument/2006/relationships/image" Target="/ppt/media/image72.svg" Id="rId5" /><Relationship Type="http://schemas.openxmlformats.org/officeDocument/2006/relationships/image" Target="/ppt/media/image71.svg" Id="rId4" /><Relationship Type="http://schemas.openxmlformats.org/officeDocument/2006/relationships/hyperlink" Target="https://illuminatum.com/" TargetMode="External" Id="rId3" /></Relationships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A691E-3E56-CDA5-89BE-43936523F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DB5865DC-4DF2-B9A3-21A6-1ADE77B66D28}"/>
              </a:ext>
            </a:extLst>
          </p:cNvPr>
          <p:cNvSpPr/>
          <p:nvPr/>
        </p:nvSpPr>
        <p:spPr>
          <a:xfrm>
            <a:off x="0" y="1416525"/>
            <a:ext cx="12191998" cy="47937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271FEA-D18E-7EBD-5625-D7867031DF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F33BB4-D28A-E6A1-B7D7-4944178CF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noProof="0" dirty="0"/>
              <a:t>A tool for the maintenance treatment of schizophrenia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A99EFD6E-5A42-492C-6E2A-31BB2C4C5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LAI=long‑acting injectable</a:t>
            </a:r>
          </a:p>
          <a:p>
            <a:r>
              <a:rPr lang="en-US" noProof="0" dirty="0"/>
              <a:t>1. </a:t>
            </a:r>
            <a:r>
              <a:rPr lang="en-US" noProof="0" dirty="0" err="1"/>
              <a:t>Illuminattum</a:t>
            </a:r>
            <a:r>
              <a:rPr lang="en-US" noProof="0" dirty="0"/>
              <a:t>. Schizophrenia. 2025. Available at: </a:t>
            </a:r>
            <a:r>
              <a:rPr lang="en-US" noProof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https://illuminatum.com/</a:t>
            </a:r>
            <a:r>
              <a:rPr lang="en-US" noProof="0" dirty="0"/>
              <a:t>. Accessed May 28, 2026; 2. American Psychiatric Association. The American Psychiatric Association Practice Guideline for the Treatment of Patients with Schizophrenia. 2020 </a:t>
            </a:r>
          </a:p>
        </p:txBody>
      </p:sp>
      <p:sp>
        <p:nvSpPr>
          <p:cNvPr id="2" name="Left Bracket 1">
            <a:extLst>
              <a:ext uri="{FF2B5EF4-FFF2-40B4-BE49-F238E27FC236}">
                <a16:creationId xmlns:a16="http://schemas.microsoft.com/office/drawing/2014/main" id="{7E7ABBDC-5F6E-F25C-074E-AFFC119AA25D}"/>
              </a:ext>
            </a:extLst>
          </p:cNvPr>
          <p:cNvSpPr/>
          <p:nvPr/>
        </p:nvSpPr>
        <p:spPr>
          <a:xfrm rot="5400000">
            <a:off x="5874778" y="-2475417"/>
            <a:ext cx="430625" cy="8924760"/>
          </a:xfrm>
          <a:prstGeom prst="leftBracket">
            <a:avLst>
              <a:gd name="adj" fmla="val 0"/>
            </a:avLst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Left Bracket 2">
            <a:extLst>
              <a:ext uri="{FF2B5EF4-FFF2-40B4-BE49-F238E27FC236}">
                <a16:creationId xmlns:a16="http://schemas.microsoft.com/office/drawing/2014/main" id="{1882A114-CEA7-E5D0-E153-9650CDAD913F}"/>
              </a:ext>
            </a:extLst>
          </p:cNvPr>
          <p:cNvSpPr/>
          <p:nvPr/>
        </p:nvSpPr>
        <p:spPr>
          <a:xfrm rot="5400000">
            <a:off x="5879458" y="501062"/>
            <a:ext cx="430624" cy="2971800"/>
          </a:xfrm>
          <a:prstGeom prst="leftBracket">
            <a:avLst>
              <a:gd name="adj" fmla="val 0"/>
            </a:avLst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Rectangle 54">
            <a:extLst>
              <a:ext uri="{FF2B5EF4-FFF2-40B4-BE49-F238E27FC236}">
                <a16:creationId xmlns:a16="http://schemas.microsoft.com/office/drawing/2014/main" id="{65EC58D7-89E0-B343-5D33-820335436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5405" y="2202274"/>
            <a:ext cx="2721600" cy="3994683"/>
          </a:xfrm>
          <a:prstGeom prst="rect">
            <a:avLst/>
          </a:prstGeom>
          <a:gradFill>
            <a:gsLst>
              <a:gs pos="0">
                <a:schemeClr val="accent3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>
            <a:noAutofit/>
          </a:bodyPr>
          <a:lstStyle>
            <a:lvl1pPr defTabSz="5508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85775" defTabSz="5508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71550" defTabSz="5508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7325" defTabSz="550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943100" defTabSz="5508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00300" defTabSz="5508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857500" defTabSz="5508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14700" defTabSz="5508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771900" defTabSz="5508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Aft>
                <a:spcPts val="600"/>
              </a:spcAft>
            </a:pPr>
            <a:r>
              <a:rPr lang="en-US" sz="1300" b="1" noProof="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Duration</a:t>
            </a:r>
          </a:p>
          <a:p>
            <a:pPr marL="180000" indent="-180000" eaLnBrk="0" hangingPunct="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  <a:latin typeface="+mn-lt"/>
              </a:rPr>
              <a:t>Explain the increased risk of relapse to patients if antipsychotic treatment is stopped (even after years of treatment)</a:t>
            </a:r>
          </a:p>
          <a:p>
            <a:pPr marL="180000" indent="-180000" eaLnBrk="0" hangingPunct="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  <a:latin typeface="+mn-lt"/>
              </a:rPr>
              <a:t>Shared decisions depend on the:</a:t>
            </a:r>
          </a:p>
          <a:p>
            <a:pPr marL="360000" indent="-180000" eaLnBrk="0" hangingPunct="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  <a:latin typeface="+mn-lt"/>
              </a:rPr>
              <a:t>Severity of the index episode</a:t>
            </a:r>
          </a:p>
          <a:p>
            <a:pPr marL="360000" indent="-180000" eaLnBrk="0" hangingPunct="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  <a:latin typeface="+mn-lt"/>
              </a:rPr>
              <a:t>Remaining symptoms </a:t>
            </a:r>
          </a:p>
          <a:p>
            <a:pPr marL="360000" indent="-180000" eaLnBrk="0" hangingPunct="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  <a:latin typeface="+mn-lt"/>
              </a:rPr>
              <a:t>Side effects</a:t>
            </a:r>
          </a:p>
          <a:p>
            <a:pPr marL="360000" indent="-180000" eaLnBrk="0" hangingPunct="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  <a:latin typeface="+mn-lt"/>
              </a:rPr>
              <a:t>Availability of family and/or psychosocial support</a:t>
            </a:r>
          </a:p>
          <a:p>
            <a:pPr marL="85725" indent="-85725" eaLnBrk="0" hangingPunct="0">
              <a:spcAft>
                <a:spcPts val="300"/>
              </a:spcAft>
              <a:buFont typeface="Arial" panose="020B0604020202020204" pitchFamily="34" charset="0"/>
              <a:buChar char="–"/>
            </a:pPr>
            <a:endParaRPr lang="en-US" sz="1300" noProof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9" name="Text Box 78">
            <a:extLst>
              <a:ext uri="{FF2B5EF4-FFF2-40B4-BE49-F238E27FC236}">
                <a16:creationId xmlns:a16="http://schemas.microsoft.com/office/drawing/2014/main" id="{3C04D9AF-C1A4-84AF-AF26-4C523D711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435" y="2221075"/>
            <a:ext cx="2720460" cy="3989243"/>
          </a:xfrm>
          <a:prstGeom prst="rect">
            <a:avLst/>
          </a:prstGeom>
          <a:gradFill>
            <a:gsLst>
              <a:gs pos="0">
                <a:schemeClr val="accent3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300" b="1" noProof="0" dirty="0">
                <a:solidFill>
                  <a:schemeClr val="accent3">
                    <a:lumMod val="50000"/>
                  </a:schemeClr>
                </a:solidFill>
              </a:rPr>
              <a:t>Treatment</a:t>
            </a:r>
            <a:r>
              <a:rPr lang="en-US" sz="1400" baseline="30000" noProof="0" dirty="0">
                <a:solidFill>
                  <a:srgbClr val="000000"/>
                </a:solidFill>
              </a:rPr>
              <a:t>1</a:t>
            </a:r>
            <a:endParaRPr lang="en-US" sz="1300" b="1" noProof="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en-US" sz="1200" b="1" noProof="0" dirty="0">
                <a:solidFill>
                  <a:schemeClr val="accent3">
                    <a:lumMod val="50000"/>
                  </a:schemeClr>
                </a:solidFill>
              </a:rPr>
              <a:t>Drugs: </a:t>
            </a:r>
            <a:r>
              <a:rPr lang="en-US" sz="1200" noProof="0" dirty="0">
                <a:solidFill>
                  <a:srgbClr val="000000"/>
                </a:solidFill>
              </a:rPr>
              <a:t>Approximately 20% of patients with a first-episode of schizophrenia will not have a second episode without treatment. It is impossible to predict who they are. Therefore, patients should be offered antipsychotic relapse prevention </a:t>
            </a:r>
          </a:p>
          <a:p>
            <a:pPr>
              <a:spcAft>
                <a:spcPts val="1200"/>
              </a:spcAft>
            </a:pPr>
            <a:r>
              <a:rPr lang="en-US" sz="1200" b="1" noProof="0" dirty="0">
                <a:solidFill>
                  <a:schemeClr val="accent3">
                    <a:lumMod val="50000"/>
                  </a:schemeClr>
                </a:solidFill>
              </a:rPr>
              <a:t>Psychosocial interventions:</a:t>
            </a:r>
            <a:r>
              <a:rPr lang="en-US" sz="1200" baseline="30000" noProof="0" dirty="0">
                <a:solidFill>
                  <a:schemeClr val="accent3">
                    <a:lumMod val="50000"/>
                  </a:schemeClr>
                </a:solidFill>
              </a:rPr>
              <a:t>1,2</a:t>
            </a:r>
            <a:r>
              <a:rPr lang="en-US" sz="1200" b="1" noProof="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Psychoeducation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Family interventions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Monitoring of early warning signs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Shared decision-making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Supported employment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Assertive community treatment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Self-management and recovery focused interventions</a:t>
            </a:r>
          </a:p>
        </p:txBody>
      </p:sp>
      <p:sp>
        <p:nvSpPr>
          <p:cNvPr id="10" name="Text Box 79">
            <a:extLst>
              <a:ext uri="{FF2B5EF4-FFF2-40B4-BE49-F238E27FC236}">
                <a16:creationId xmlns:a16="http://schemas.microsoft.com/office/drawing/2014/main" id="{AC15FDCE-D7AE-EF6D-2E98-95E3B49EB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3850" y="2207714"/>
            <a:ext cx="2721600" cy="3989243"/>
          </a:xfrm>
          <a:prstGeom prst="rect">
            <a:avLst/>
          </a:prstGeom>
          <a:gradFill>
            <a:gsLst>
              <a:gs pos="0">
                <a:schemeClr val="accent3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300" b="1" noProof="0" dirty="0">
                <a:solidFill>
                  <a:schemeClr val="accent3">
                    <a:lumMod val="50000"/>
                  </a:schemeClr>
                </a:solidFill>
              </a:rPr>
              <a:t>Antipsychotic choice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Continue effective and </a:t>
            </a:r>
            <a:br>
              <a:rPr lang="en-US" sz="1200" noProof="0" dirty="0">
                <a:solidFill>
                  <a:srgbClr val="000000"/>
                </a:solidFill>
              </a:rPr>
            </a:br>
            <a:r>
              <a:rPr lang="en-US" sz="1200" noProof="0" dirty="0">
                <a:solidFill>
                  <a:srgbClr val="000000"/>
                </a:solidFill>
              </a:rPr>
              <a:t>well-tolerated antipsychotic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First-generation antipsychotics</a:t>
            </a:r>
            <a:br>
              <a:rPr lang="en-US" sz="1200" noProof="0" dirty="0">
                <a:solidFill>
                  <a:srgbClr val="000000"/>
                </a:solidFill>
              </a:rPr>
            </a:br>
            <a:r>
              <a:rPr lang="en-US" sz="1200" noProof="0" dirty="0">
                <a:solidFill>
                  <a:srgbClr val="000000"/>
                </a:solidFill>
              </a:rPr>
              <a:t>have higher tardive dyskinesia risk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Many second-generation antipsychotics produce weight gain and metabolic problems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LAI formulations have advantages</a:t>
            </a:r>
            <a:br>
              <a:rPr lang="en-US" sz="1200" noProof="0" dirty="0">
                <a:solidFill>
                  <a:srgbClr val="000000"/>
                </a:solidFill>
              </a:rPr>
            </a:br>
            <a:r>
              <a:rPr lang="en-US" sz="1200" noProof="0" dirty="0">
                <a:solidFill>
                  <a:srgbClr val="000000"/>
                </a:solidFill>
              </a:rPr>
              <a:t>in terms of </a:t>
            </a:r>
            <a:r>
              <a:rPr lang="en-US" sz="1200" noProof="0" dirty="0"/>
              <a:t>adherence</a:t>
            </a:r>
          </a:p>
        </p:txBody>
      </p:sp>
      <p:sp>
        <p:nvSpPr>
          <p:cNvPr id="11" name="Text Box 80">
            <a:extLst>
              <a:ext uri="{FF2B5EF4-FFF2-40B4-BE49-F238E27FC236}">
                <a16:creationId xmlns:a16="http://schemas.microsoft.com/office/drawing/2014/main" id="{1EF08D43-7091-2380-1F5D-07ECE27C4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6960" y="2207320"/>
            <a:ext cx="2721600" cy="3994683"/>
          </a:xfrm>
          <a:prstGeom prst="rect">
            <a:avLst/>
          </a:prstGeom>
          <a:gradFill>
            <a:gsLst>
              <a:gs pos="0">
                <a:schemeClr val="accent3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300" b="1" noProof="0" dirty="0">
                <a:solidFill>
                  <a:schemeClr val="accent3">
                    <a:lumMod val="50000"/>
                  </a:schemeClr>
                </a:solidFill>
              </a:rPr>
              <a:t>Dose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/>
              <a:t>A standard dose (~5 mg/day risperidone equivalent) is safest to avoid relapse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Excessive doses and polypharmacy should be reduced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The lower the dose, the disproportionally higher the relapse risk; thus, special attention is needed at low doses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Any dose reduction should be made slowly, over months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38361786-3A70-CAD6-A292-A7D4D62F02D0}"/>
              </a:ext>
            </a:extLst>
          </p:cNvPr>
          <p:cNvSpPr/>
          <p:nvPr/>
        </p:nvSpPr>
        <p:spPr>
          <a:xfrm>
            <a:off x="7316205" y="1529999"/>
            <a:ext cx="540000" cy="540000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AD78CAE-979F-0CE6-A8D6-F04791B3F20A}"/>
              </a:ext>
            </a:extLst>
          </p:cNvPr>
          <p:cNvGrpSpPr/>
          <p:nvPr/>
        </p:nvGrpSpPr>
        <p:grpSpPr>
          <a:xfrm>
            <a:off x="4334650" y="1529999"/>
            <a:ext cx="540000" cy="540000"/>
            <a:chOff x="4334650" y="-609220"/>
            <a:chExt cx="540000" cy="540000"/>
          </a:xfrm>
        </p:grpSpPr>
        <p:sp>
          <p:nvSpPr>
            <p:cNvPr id="17" name="Flowchart: Connector 16">
              <a:extLst>
                <a:ext uri="{FF2B5EF4-FFF2-40B4-BE49-F238E27FC236}">
                  <a16:creationId xmlns:a16="http://schemas.microsoft.com/office/drawing/2014/main" id="{EB476D63-5128-3867-2EA7-EAE2B5E4DE6B}"/>
                </a:ext>
              </a:extLst>
            </p:cNvPr>
            <p:cNvSpPr/>
            <p:nvPr/>
          </p:nvSpPr>
          <p:spPr>
            <a:xfrm>
              <a:off x="4334650" y="-609220"/>
              <a:ext cx="540000" cy="540000"/>
            </a:xfrm>
            <a:prstGeom prst="flowChartConnector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pic>
          <p:nvPicPr>
            <p:cNvPr id="18" name="Graphic 17" descr="Medicine with solid fill">
              <a:extLst>
                <a:ext uri="{FF2B5EF4-FFF2-40B4-BE49-F238E27FC236}">
                  <a16:creationId xmlns:a16="http://schemas.microsoft.com/office/drawing/2014/main" id="{ED5A39DC-89DB-FD61-E2CE-536A46C4E6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404400" y="-539470"/>
              <a:ext cx="400500" cy="400500"/>
            </a:xfrm>
            <a:prstGeom prst="rect">
              <a:avLst/>
            </a:prstGeom>
          </p:spPr>
        </p:pic>
      </p:grp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10749391-453D-D9F3-3335-0495AECC04D6}"/>
              </a:ext>
            </a:extLst>
          </p:cNvPr>
          <p:cNvSpPr/>
          <p:nvPr/>
        </p:nvSpPr>
        <p:spPr>
          <a:xfrm>
            <a:off x="10297760" y="1529999"/>
            <a:ext cx="540000" cy="540000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0454EB9-E0C7-0B55-E604-D8C8E0A318BF}"/>
              </a:ext>
            </a:extLst>
          </p:cNvPr>
          <p:cNvGrpSpPr/>
          <p:nvPr/>
        </p:nvGrpSpPr>
        <p:grpSpPr>
          <a:xfrm>
            <a:off x="1353665" y="1529999"/>
            <a:ext cx="540000" cy="540000"/>
            <a:chOff x="1353665" y="-609220"/>
            <a:chExt cx="540000" cy="540000"/>
          </a:xfrm>
        </p:grpSpPr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57310C9D-3E52-38BE-7C24-319861B1C7B1}"/>
                </a:ext>
              </a:extLst>
            </p:cNvPr>
            <p:cNvSpPr/>
            <p:nvPr/>
          </p:nvSpPr>
          <p:spPr>
            <a:xfrm>
              <a:off x="1353665" y="-609220"/>
              <a:ext cx="540000" cy="540000"/>
            </a:xfrm>
            <a:prstGeom prst="flowChartConnector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pic>
          <p:nvPicPr>
            <p:cNvPr id="33" name="Graphic 32" descr="Brain in head with solid fill">
              <a:extLst>
                <a:ext uri="{FF2B5EF4-FFF2-40B4-BE49-F238E27FC236}">
                  <a16:creationId xmlns:a16="http://schemas.microsoft.com/office/drawing/2014/main" id="{00E4F743-434A-E80A-531A-52431200347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430983" y="-531902"/>
              <a:ext cx="385364" cy="385364"/>
            </a:xfrm>
            <a:prstGeom prst="rect">
              <a:avLst/>
            </a:prstGeom>
          </p:spPr>
        </p:pic>
      </p:grpSp>
      <p:pic>
        <p:nvPicPr>
          <p:cNvPr id="35" name="Graphic 34" descr="Scales of justice with solid fill">
            <a:extLst>
              <a:ext uri="{FF2B5EF4-FFF2-40B4-BE49-F238E27FC236}">
                <a16:creationId xmlns:a16="http://schemas.microsoft.com/office/drawing/2014/main" id="{9A81A01C-EE2A-30AF-06F4-D1E74C44DB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45309" y="1577548"/>
            <a:ext cx="444903" cy="444903"/>
          </a:xfrm>
          <a:prstGeom prst="rect">
            <a:avLst/>
          </a:prstGeom>
        </p:spPr>
      </p:pic>
      <p:pic>
        <p:nvPicPr>
          <p:cNvPr id="36" name="Graphic 35" descr="Hourglass 60% with solid fill">
            <a:extLst>
              <a:ext uri="{FF2B5EF4-FFF2-40B4-BE49-F238E27FC236}">
                <a16:creationId xmlns:a16="http://schemas.microsoft.com/office/drawing/2014/main" id="{CD61532F-1C57-DDC7-1954-CAC863704A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93712" y="1607506"/>
            <a:ext cx="384986" cy="38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97866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