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s/slide39.xml" ContentType="application/vnd.openxmlformats-officedocument.presentationml.slide+xml"/>
  <Override PartName="/ppt/charts/chart15.xml" ContentType="application/vnd.openxmlformats-officedocument.drawingml.chart+xml"/>
  <Override PartName="/ppt/charts/colors5.xml" ContentType="application/vnd.ms-office.chartcolorstyle+xml"/>
  <Override PartName="/ppt/charts/style5.xml" ContentType="application/vnd.ms-office.chartstyle+xml"/>
  <Override PartName="/ppt/notesSlides/notesSlide39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2134960012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slide" Target="/ppt/slides/slide39.xml" Id="rId43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charts/_rels/chart15.xml.rels>&#65279;<?xml version="1.0" encoding="utf-8"?><Relationships xmlns="http://schemas.openxmlformats.org/package/2006/relationships"><Relationship Type="http://schemas.openxmlformats.org/officeDocument/2006/relationships/package" Target="/ppt/embeddings/Microsoft_Excel_Worksheet13.xlsx" Id="rId3" /><Relationship Type="http://schemas.microsoft.com/office/2011/relationships/chartColorStyle" Target="/ppt/charts/colors5.xml" Id="rId2" /><Relationship Type="http://schemas.microsoft.com/office/2011/relationships/chartStyle" Target="/ppt/charts/style5.xml" Id="rId1" /></Relationships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03818289491097"/>
          <c:y val="0.25033974650005969"/>
          <c:w val="0.84962165599527195"/>
          <c:h val="0.521072023437065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C8-41CA-9F2D-20A92073ED1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5C8-41CA-9F2D-20A92073ED1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C8-41CA-9F2D-20A92073ED1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65C8-41CA-9F2D-20A92073ED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Difficulty sleeping</c:v>
                </c:pt>
                <c:pt idx="1">
                  <c:v>Restlessness</c:v>
                </c:pt>
                <c:pt idx="2">
                  <c:v>Shaky hands or arms</c:v>
                </c:pt>
                <c:pt idx="3">
                  <c:v>Feeling drugged or like a zombie</c:v>
                </c:pt>
                <c:pt idx="4">
                  <c:v>Sleepy during the day</c:v>
                </c:pt>
                <c:pt idx="5">
                  <c:v>Feeling dizzy/fainted</c:v>
                </c:pt>
                <c:pt idx="6">
                  <c:v>Weight gain</c:v>
                </c:pt>
                <c:pt idx="7">
                  <c:v>Problems enjoying sex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61</c:v>
                </c:pt>
                <c:pt idx="1">
                  <c:v>59.1</c:v>
                </c:pt>
                <c:pt idx="2">
                  <c:v>56.7</c:v>
                </c:pt>
                <c:pt idx="3">
                  <c:v>61.6</c:v>
                </c:pt>
                <c:pt idx="4">
                  <c:v>60.9</c:v>
                </c:pt>
                <c:pt idx="5">
                  <c:v>56.2</c:v>
                </c:pt>
                <c:pt idx="6">
                  <c:v>67.5</c:v>
                </c:pt>
                <c:pt idx="7">
                  <c:v>65.8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C0-4067-9039-91FC19039A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39"/>
        <c:overlap val="-100"/>
        <c:axId val="1012664784"/>
        <c:axId val="1012665744"/>
      </c:barChart>
      <c:catAx>
        <c:axId val="1012664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2665744"/>
        <c:crosses val="autoZero"/>
        <c:auto val="1"/>
        <c:lblAlgn val="ctr"/>
        <c:lblOffset val="100"/>
        <c:noMultiLvlLbl val="0"/>
      </c:catAx>
      <c:valAx>
        <c:axId val="1012665744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Impact</a:t>
                </a:r>
                <a:r>
                  <a:rPr lang="en-GB" baseline="0" dirty="0"/>
                  <a:t> on functioning </a:t>
                </a:r>
                <a:br>
                  <a:rPr lang="en-GB" baseline="0" dirty="0"/>
                </a:br>
                <a:r>
                  <a:rPr lang="en-GB" baseline="0" dirty="0"/>
                  <a:t>(VAS scale)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6.0836829754479082E-3"/>
              <c:y val="0.200766796633486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266478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5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Id2" /><Relationship Type="http://schemas.openxmlformats.org/officeDocument/2006/relationships/notesMaster" Target="/ppt/notesMasters/notesMaster1.xml" Id="rId1" /></Relationship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766AA-0987-9D58-809E-2DCFBC0E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CB8092-98A2-3140-A949-790C2E7DC4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700711-5D3D-AE52-AF7D-E2661A373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000" i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cross-sectional, web-based survey was distributed </a:t>
            </a:r>
            <a:r>
              <a:rPr lang="en-US" sz="1000" i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across the US, Canada, Australia, Spain, Italy, Norway and Denmark.</a:t>
            </a:r>
            <a:r>
              <a:rPr lang="en-US" sz="1000" i="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000" i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survey</a:t>
            </a:r>
            <a:r>
              <a:rPr lang="it-IT" sz="1000" i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included sociodemographic and clinical questions, the Q-LES-Q-S, and the Glasgow Antipsychotic Side-Effect Scale.</a:t>
            </a:r>
            <a:r>
              <a:rPr lang="en-US" sz="10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Eight pre-defined key side effects classified as activating (‘Shaky hands or arms,’ ‘Restlessness’ and ‘Difficulty sleeping’), sedating (‘Sleepy during the day’, ‘Feeling drugged or like a zombie’ and ‘Feeling dizzy/Fainted’) or other side effects (‘Problems enjoying sex’ and ‘Weight gain’), and additional questions related to impacts on function and QoL were included.</a:t>
            </a:r>
            <a:r>
              <a:rPr lang="en-US" sz="10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most prevalent side effects were ‘Sleepy during the day’ (83.2%), ‘Difficulty sleeping’ (74.7%), ‘Dry </a:t>
            </a:r>
            <a:r>
              <a:rPr lang="en-US" sz="1000" b="0" i="0" u="none" strike="noStrike" kern="12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mouth’ (63.9%), ‘Problems enjoying sex’ (53.4%) and ‘Gaining weight’ (52.4%).</a:t>
            </a:r>
            <a:r>
              <a:rPr lang="en-US" sz="1000" b="0" i="0" u="none" strike="noStrike" kern="12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00" b="0" i="0" u="none" strike="noStrike" kern="12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Q-LES-Q-S=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Quality of Life Enjoyment and Satisfaction Questionnaire Short Form;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QoL=quality of life</a:t>
            </a:r>
            <a:endParaRPr lang="it-IT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+mj-lt"/>
              <a:buNone/>
            </a:pP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DiBonaventura M, Gabriel S, Duplclay L, 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patient perspective of the impact of medication side effects on adherence: results of a cross-sectional nationwide survey of patients with schizophrenia.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BMC Psychiatry 2012; 12: 20.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Tandon R, Lenderking WR, Weiss C, 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impact on functioning of second‑generation antipsychotic medication side effects for patients with schizophrenia: a worldwide, cross‑sectional, web‑based survey.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 Gen Psychiatry 2020;19: 42.</a:t>
            </a:r>
          </a:p>
          <a:p>
            <a:pPr marL="228600" indent="-228600">
              <a:buFont typeface="+mj-lt"/>
              <a:buAutoNum type="arabicPeriod"/>
            </a:pP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Scott Stroup T &amp; Gray N.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Management of common adverse effects of antipsychotic medications.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Psychiatry 2018; 17: 341–356.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01BA3-9E72-6B26-E4AA-541D6A4D42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509019"/>
      </p:ext>
    </p:extLst>
  </p:cSld>
  <p:clrMapOvr>
    <a:masterClrMapping/>
  </p:clrMapOvr>
</p:note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6287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11.xml" Id="rId11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9.xml.rels>&#65279;<?xml version="1.0" encoding="utf-8"?><Relationships xmlns="http://schemas.openxmlformats.org/package/2006/relationships"><Relationship Type="http://schemas.openxmlformats.org/officeDocument/2006/relationships/chart" Target="/ppt/charts/chart15.xml" Id="rId3" /><Relationship Type="http://schemas.openxmlformats.org/officeDocument/2006/relationships/notesSlide" Target="/ppt/notesSlides/notesSlide39.xml" Id="rId2" /><Relationship Type="http://schemas.openxmlformats.org/officeDocument/2006/relationships/slideLayout" Target="/ppt/slideLayouts/slideLayout11.xml" Id="rId1" /><Relationship Type="http://schemas.openxmlformats.org/officeDocument/2006/relationships/image" Target="/ppt/media/image76.svg" Id="rId5" /><Relationship Type="http://schemas.openxmlformats.org/officeDocument/2006/relationships/image" Target="/ppt/media/image75.svg" Id="rId4" /></Relationships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73D15-920E-4F50-878A-7C0C0AE7E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8836B1D-6F8D-9B45-B570-CB84FB1472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/>
              <a:t>Schizophrenia – Treatment principles </a:t>
            </a:r>
          </a:p>
          <a:p>
            <a:endParaRPr lang="it-IT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5A5BE0-6FC5-06E7-5C9D-126648D45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Relevance of side effect monitoring and minimization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31CC6304-1027-62CB-5921-4FE342F4E44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114675" y="1416785"/>
            <a:ext cx="8535987" cy="47868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 cross-sectional, web-based survey (</a:t>
            </a:r>
            <a:r>
              <a:rPr lang="en-GB" dirty="0">
                <a:solidFill>
                  <a:schemeClr val="tx1"/>
                </a:solidFill>
              </a:rPr>
              <a:t>N=435 adults with stable schizophrenia on SGAs)</a:t>
            </a:r>
            <a:r>
              <a:rPr lang="en-US" dirty="0">
                <a:solidFill>
                  <a:schemeClr val="tx1"/>
                </a:solidFill>
              </a:rPr>
              <a:t> described the impact of eight key side effects on functioning and QoL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endParaRPr lang="da-DK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64D51C1F-F6BA-0303-C0B7-CA3003B35EB4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1" y="1416784"/>
            <a:ext cx="2706624" cy="4604603"/>
          </a:xfrm>
        </p:spPr>
        <p:txBody>
          <a:bodyPr lIns="288000" tIns="252000" rIns="144000" bIns="252000"/>
          <a:lstStyle/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Among patients with schizophrenia, antipsychotic side effects are highly prevalent and associated with medication nonadherence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Effective management of treatment side effects are important to maximize adherence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803B7C-B2E3-6B4A-F106-EF15CAAE7BC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baseline="30000" dirty="0" err="1">
                <a:solidFill>
                  <a:schemeClr val="tx1"/>
                </a:solidFill>
              </a:rPr>
              <a:t>a</a:t>
            </a:r>
            <a:r>
              <a:rPr lang="en-US" dirty="0" err="1">
                <a:solidFill>
                  <a:schemeClr val="tx1"/>
                </a:solidFill>
              </a:rPr>
              <a:t>Defined</a:t>
            </a:r>
            <a:r>
              <a:rPr lang="en-US" dirty="0">
                <a:solidFill>
                  <a:schemeClr val="tx1"/>
                </a:solidFill>
              </a:rPr>
              <a:t> by the VAS score≥50; </a:t>
            </a:r>
            <a:r>
              <a:rPr lang="en-US" baseline="30000" dirty="0" err="1">
                <a:solidFill>
                  <a:schemeClr val="tx1"/>
                </a:solidFill>
              </a:rPr>
              <a:t>b</a:t>
            </a:r>
            <a:r>
              <a:rPr lang="en-US" dirty="0" err="1">
                <a:solidFill>
                  <a:schemeClr val="tx1"/>
                </a:solidFill>
              </a:rPr>
              <a:t>Q</a:t>
            </a:r>
            <a:r>
              <a:rPr lang="en-US" dirty="0">
                <a:solidFill>
                  <a:schemeClr val="tx1"/>
                </a:solidFill>
              </a:rPr>
              <a:t>-LES-Q-S score of &lt;3</a:t>
            </a:r>
          </a:p>
          <a:p>
            <a:r>
              <a:rPr lang="en-GB" dirty="0">
                <a:solidFill>
                  <a:schemeClr val="tx1"/>
                </a:solidFill>
              </a:rPr>
              <a:t>Q-LES-Q-S=</a:t>
            </a:r>
            <a:r>
              <a:rPr lang="en-US" dirty="0">
                <a:solidFill>
                  <a:schemeClr val="tx1"/>
                </a:solidFill>
              </a:rPr>
              <a:t>Quality of Life Enjoyment and Satisfaction Questionnaire Short Form; </a:t>
            </a:r>
            <a:r>
              <a:rPr lang="en-GB" dirty="0">
                <a:solidFill>
                  <a:schemeClr val="tx1"/>
                </a:solidFill>
              </a:rPr>
              <a:t>QoL=quality of life; SGA=second-generation antipsychotic; VAS=visual analogue scale</a:t>
            </a:r>
            <a:endParaRPr lang="en-GB" strike="sngStrike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1. DiBonaventura et al. BMC Psychiatry 2012;12:20; 2. Tandon et al. Ann Gen Psychiatry 2020;19:42; 3. Scott Stroup &amp; Gray. World Psychiatry 2018;17:341–356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CEDF4D-79B6-4539-1A11-5C11F9FF7CAC}"/>
              </a:ext>
            </a:extLst>
          </p:cNvPr>
          <p:cNvSpPr txBox="1"/>
          <p:nvPr/>
        </p:nvSpPr>
        <p:spPr>
          <a:xfrm>
            <a:off x="3132582" y="4654983"/>
            <a:ext cx="3794120" cy="1423467"/>
          </a:xfrm>
          <a:prstGeom prst="rect">
            <a:avLst/>
          </a:prstGeom>
          <a:noFill/>
        </p:spPr>
        <p:txBody>
          <a:bodyPr wrap="square" lIns="36000" rIns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1400" b="1" i="0" u="none" strike="noStrike" baseline="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QoL (</a:t>
            </a:r>
            <a:r>
              <a:rPr lang="en-GB" sz="1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Q‑LES‑Q‑S)</a:t>
            </a:r>
            <a:endParaRPr lang="en-GB" sz="1400" b="1" i="0" u="none" strike="noStrike" baseline="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i="0" u="none" strike="noStrike" baseline="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Total score: </a:t>
            </a:r>
            <a:r>
              <a:rPr lang="en-US" sz="1400" b="0" i="0" u="none" strike="noStrike" baseline="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44.3; median satisfaction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Domains with lowest satisfaction </a:t>
            </a:r>
            <a:r>
              <a:rPr lang="en-US" sz="14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scores</a:t>
            </a:r>
            <a:r>
              <a:rPr lang="en-US" sz="1400" baseline="300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1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7600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‘Sexual drive, interest, performance’</a:t>
            </a:r>
          </a:p>
          <a:p>
            <a:pPr marL="57600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‘Economic status’</a:t>
            </a:r>
          </a:p>
          <a:p>
            <a:pPr marL="57600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‘Work’</a:t>
            </a:r>
            <a:endParaRPr lang="en-GB" sz="14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D997B73-1DDF-44C8-801B-E24AC66C35ED}"/>
              </a:ext>
            </a:extLst>
          </p:cNvPr>
          <p:cNvSpPr/>
          <p:nvPr/>
        </p:nvSpPr>
        <p:spPr>
          <a:xfrm>
            <a:off x="7589867" y="4825746"/>
            <a:ext cx="4034478" cy="11404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lvl="1" indent="0" algn="ctr">
              <a:buNone/>
            </a:pPr>
            <a:r>
              <a:rPr lang="en-US" sz="1600" noProof="0" dirty="0">
                <a:solidFill>
                  <a:schemeClr val="tx1"/>
                </a:solidFill>
              </a:rPr>
              <a:t>Appropriate prevention and early optimal management of adverse effects may help to improve patients’ </a:t>
            </a:r>
            <a:r>
              <a:rPr lang="en-US" sz="1600" dirty="0">
                <a:solidFill>
                  <a:schemeClr val="tx1"/>
                </a:solidFill>
              </a:rPr>
              <a:t>QoL </a:t>
            </a:r>
            <a:r>
              <a:rPr lang="en-US" sz="1600" noProof="0" dirty="0">
                <a:solidFill>
                  <a:schemeClr val="tx1"/>
                </a:solidFill>
              </a:rPr>
              <a:t>and their functional outcomes</a:t>
            </a:r>
            <a:r>
              <a:rPr lang="en-US" sz="1600" baseline="30000" noProof="0" dirty="0">
                <a:solidFill>
                  <a:schemeClr val="tx1"/>
                </a:solidFill>
              </a:rPr>
              <a:t>3</a:t>
            </a: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1FD5E81D-A48A-D92E-BC8F-54D62C2A0A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3546372"/>
              </p:ext>
            </p:extLst>
          </p:nvPr>
        </p:nvGraphicFramePr>
        <p:xfrm>
          <a:off x="3114675" y="1757144"/>
          <a:ext cx="8350205" cy="2629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833CD0BC-8A0A-6ABD-139B-084A179A7737}"/>
              </a:ext>
            </a:extLst>
          </p:cNvPr>
          <p:cNvSpPr txBox="1"/>
          <p:nvPr/>
        </p:nvSpPr>
        <p:spPr>
          <a:xfrm>
            <a:off x="4145280" y="1939773"/>
            <a:ext cx="7319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1" i="0" u="none" strike="noStrike" kern="1200" spc="0" baseline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Impact on functioning </a:t>
            </a:r>
          </a:p>
          <a:p>
            <a:pPr algn="ctr" rtl="0">
              <a:defRPr sz="1400" b="1" i="0" u="none" strike="noStrike" kern="1200" spc="0" baseline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pPr>
            <a:r>
              <a:rPr lang="en-US" sz="1400" b="0" dirty="0"/>
              <a:t>All eight key side effects reported as a moderate–</a:t>
            </a:r>
            <a:r>
              <a:rPr lang="en-US" sz="1400" b="0" dirty="0" err="1"/>
              <a:t>severe</a:t>
            </a:r>
            <a:r>
              <a:rPr lang="en-US" sz="1400" b="0" baseline="30000" dirty="0" err="1"/>
              <a:t>a</a:t>
            </a:r>
            <a:r>
              <a:rPr lang="en-US" sz="1400" b="0" dirty="0"/>
              <a:t> (VAS score range 54.8–65.2)</a:t>
            </a:r>
          </a:p>
        </p:txBody>
      </p:sp>
      <p:pic>
        <p:nvPicPr>
          <p:cNvPr id="45" name="Graphic 44" descr="Clipboard Mixed outline">
            <a:extLst>
              <a:ext uri="{FF2B5EF4-FFF2-40B4-BE49-F238E27FC236}">
                <a16:creationId xmlns:a16="http://schemas.microsoft.com/office/drawing/2014/main" id="{C26A49E1-80EA-478F-E204-77DD2AA0DA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43872" y="4896113"/>
            <a:ext cx="914400" cy="914400"/>
          </a:xfrm>
          <a:prstGeom prst="rect">
            <a:avLst/>
          </a:prstGeom>
        </p:spPr>
      </p:pic>
      <p:pic>
        <p:nvPicPr>
          <p:cNvPr id="48" name="Graphic 47" descr="Medicine outline">
            <a:extLst>
              <a:ext uri="{FF2B5EF4-FFF2-40B4-BE49-F238E27FC236}">
                <a16:creationId xmlns:a16="http://schemas.microsoft.com/office/drawing/2014/main" id="{92A02BD5-DAB9-75C9-93EA-B451FD222C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0204" y="4896113"/>
            <a:ext cx="914400" cy="91440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4586E825-C418-562C-C15E-0AF3105EEEEA}"/>
              </a:ext>
            </a:extLst>
          </p:cNvPr>
          <p:cNvSpPr txBox="1"/>
          <p:nvPr/>
        </p:nvSpPr>
        <p:spPr>
          <a:xfrm>
            <a:off x="3217533" y="4258225"/>
            <a:ext cx="83302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This work is adapted from </a:t>
            </a:r>
            <a:r>
              <a:rPr lang="en-US" sz="800" noProof="0" dirty="0"/>
              <a:t>‘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The impact on functioning of second‑generation antipsychotic medication side effects for patients with schizophrenia: a worldwide, cross‑sectional, web‑based survey’ by  Tandon et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al.,</a:t>
            </a:r>
            <a:r>
              <a:rPr kumimoji="0" lang="en-US" sz="800" b="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</a:rPr>
              <a:t>2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used under CC-BY-4.0. This work is licensed under Creative Commons license CC-BY-SA by The Lundbeck Foundation.</a:t>
            </a:r>
          </a:p>
        </p:txBody>
      </p:sp>
    </p:spTree>
    <p:extLst>
      <p:ext uri="{BB962C8B-B14F-4D97-AF65-F5344CB8AC3E}">
        <p14:creationId xmlns:p14="http://schemas.microsoft.com/office/powerpoint/2010/main" val="212939211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