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42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openxmlformats.org/officeDocument/2006/relationships/slide" Target="/ppt/slides/slide41.xml" Id="rId45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Id2" /><Relationship Type="http://schemas.openxmlformats.org/officeDocument/2006/relationships/notesMaster" Target="/ppt/notesMasters/notesMaster1.xml" Id="rId1" /></Relationship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FD0B4-EC55-8CB3-97D1-445727CD8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EB8CBA-6B34-6A61-98E1-1399C43CE6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DE29E9-23F6-62FE-0A25-776E99FFA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Fernandez-Egea E, McCutcheon RA. N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interventions for schizophrenia: navigating the treatment landscape.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Span J Psychiatry Ment Health 2026 Mar 3: S2950</a:t>
            </a:r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2853(26)00017-7.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Lybalvi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® (olanzapine and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samidorphan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US Prescribing Information. Alkermes, January 2026. Available at: https://www.accessdata.fda.gov/drugsatfda_docs/label/2026/213378s011lbl.pd.f Accessed May 21, 2026.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Igalmitm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(dexmedetomidine). US Prescribing Information.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BioXcel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Therapeutics, Inc., November 2025. Available at: https://www.accessdata.fda.gov/drugsatfda_docs/label/2025/215390s002lbl.pdf. Accessed May 21, 2026. </a:t>
            </a:r>
          </a:p>
          <a:p>
            <a:pPr lvl="0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CU, Solmi M, Cortese S,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future of psychopharmacology: a critical appraisal of ongoing phase 2/3 trials, and of some current trends aiming to de-risk trial programmes of novel agents.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Psychiatry 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2023; 22: 48–74.</a:t>
            </a:r>
          </a:p>
          <a:p>
            <a:pPr lvl="0"/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Cherniakov I, Wagner AM, Eshet R, et al.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Safety, tolerability, and pharmacokinetics of subcutaneous extended-release injectable olanzapine in patients with schizophrenia and schizoaffective disorder. Clin Drug Investig 2026; 46: 307–320.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Yohn SE, Harvey PD, Brannan SK,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potential of muscarinic M1 and M4 receptor activators for the treatment of cognitive impairment associated with schizophrenia. Frontiers in psychiatry. 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Front Psychiatry 2024; 15: 1421554.</a:t>
            </a:r>
            <a:b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Kantrowitz JT, Correll CU, Jain R,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developments in the treatment of schizophrenia: an expert roundtable. 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 J Neuropsychopharmacol 2023; 26: 322–330.</a:t>
            </a:r>
            <a:b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8957D-0D5E-049D-DBE0-CCA040C7F3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16868"/>
      </p:ext>
    </p:extLst>
  </p:cSld>
  <p:clrMapOvr>
    <a:masterClrMapping/>
  </p:clrMapOvr>
</p:note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94513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4.xml" Id="rId4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41.xml.rels>&#65279;<?xml version="1.0" encoding="utf-8"?><Relationships xmlns="http://schemas.openxmlformats.org/package/2006/relationships"><Relationship Type="http://schemas.openxmlformats.org/officeDocument/2006/relationships/notesSlide" Target="/ppt/notesSlides/notesSlide41.xml" Id="rId2" /><Relationship Type="http://schemas.openxmlformats.org/officeDocument/2006/relationships/slideLayout" Target="/ppt/slideLayouts/slideLayout4.xml" Id="rId1" /></Relationships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F7219-49D5-6AD4-72CC-666B6DF7F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DE0E24-F453-2DB1-DA35-5C6B03A5E1C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 wrap="square">
            <a:normAutofit/>
          </a:bodyPr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DA62FE-966E-4456-A3A7-3839ED541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b">
            <a:normAutofit/>
          </a:bodyPr>
          <a:lstStyle/>
          <a:p>
            <a:r>
              <a:rPr lang="en-US" noProof="0" dirty="0"/>
              <a:t>Recent FDA approvals and pipeline treatments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4F8EABF-D9A2-2048-7A16-5EB85E01216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</p:spPr>
        <p:txBody>
          <a:bodyPr/>
          <a:lstStyle/>
          <a:p>
            <a:pPr marL="0" indent="0" algn="ctr">
              <a:buNone/>
            </a:pP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</a:rPr>
              <a:t>Treatments for schizophrenia recently approved by the FDA</a:t>
            </a:r>
          </a:p>
          <a:p>
            <a:pPr algn="ctr"/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AAA318-76AD-A3BB-FCD4-75A17ADE925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36425"/>
            <a:ext cx="9213852" cy="584775"/>
          </a:xfrm>
        </p:spPr>
        <p:txBody>
          <a:bodyPr anchor="b">
            <a:spAutoFit/>
          </a:bodyPr>
          <a:lstStyle/>
          <a:p>
            <a:r>
              <a:rPr lang="en-US" noProof="0" dirty="0"/>
              <a:t>5-HT=5-hydroxytryptamine; FDA=Food and Drug Administration; LAI=long-acting injectable; SC=subcutaneous; TAAR1=trace amine-associated receptor-1</a:t>
            </a:r>
          </a:p>
          <a:p>
            <a:r>
              <a:rPr lang="en-US" noProof="0" dirty="0"/>
              <a:t>1. Fernandez-Egea &amp; McCutcheon. Span J Psychiatry Ment Health 2026 Mar 3:S2950-2853(26)00017-7; 2. </a:t>
            </a:r>
            <a:r>
              <a:rPr lang="en-US" noProof="0" dirty="0" err="1"/>
              <a:t>Lybalvi</a:t>
            </a:r>
            <a:r>
              <a:rPr lang="en-US" baseline="30000" noProof="0" dirty="0"/>
              <a:t>®</a:t>
            </a:r>
            <a:r>
              <a:rPr lang="en-US" noProof="0" dirty="0"/>
              <a:t> (olanzapine and </a:t>
            </a:r>
            <a:r>
              <a:rPr lang="en-US" noProof="0" dirty="0" err="1"/>
              <a:t>samidorphan</a:t>
            </a:r>
            <a:r>
              <a:rPr lang="en-US" noProof="0" dirty="0"/>
              <a:t>). USPI. 2025; </a:t>
            </a:r>
            <a:br>
              <a:rPr lang="en-US" noProof="0" dirty="0"/>
            </a:br>
            <a:r>
              <a:rPr lang="en-US" noProof="0" dirty="0"/>
              <a:t>3. </a:t>
            </a:r>
            <a:r>
              <a:rPr lang="en-US" noProof="0" dirty="0" err="1"/>
              <a:t>Igalmitm</a:t>
            </a:r>
            <a:r>
              <a:rPr lang="en-US" noProof="0" dirty="0"/>
              <a:t> (dexmedetomidine). USPI. 2025; 4. Correll et al. World Psychiatry 2023;22:48–74; 5. </a:t>
            </a:r>
            <a:r>
              <a:rPr lang="en-US" noProof="0" dirty="0" err="1"/>
              <a:t>Cherniakov</a:t>
            </a:r>
            <a:r>
              <a:rPr lang="en-US" noProof="0" dirty="0"/>
              <a:t> et al. Clin Drug </a:t>
            </a:r>
            <a:r>
              <a:rPr lang="en-US" noProof="0" dirty="0" err="1"/>
              <a:t>Investig</a:t>
            </a:r>
            <a:r>
              <a:rPr lang="en-US" noProof="0" dirty="0"/>
              <a:t> 2026;46:307–320; 6. Yohn et al. Front Psychiatry 2024;15:1421554; 7. Kantrowitz et al. Int J </a:t>
            </a:r>
            <a:r>
              <a:rPr lang="en-US" noProof="0" dirty="0" err="1"/>
              <a:t>Neuropsychopharmacol</a:t>
            </a:r>
            <a:r>
              <a:rPr lang="en-US" noProof="0" dirty="0"/>
              <a:t> 2023;26:322–330; 8. Correll et al. J Clin Psychiatry 2022;83:SU21024IP1</a:t>
            </a:r>
          </a:p>
        </p:txBody>
      </p:sp>
      <p:graphicFrame>
        <p:nvGraphicFramePr>
          <p:cNvPr id="9" name="Content Placeholder 24">
            <a:extLst>
              <a:ext uri="{FF2B5EF4-FFF2-40B4-BE49-F238E27FC236}">
                <a16:creationId xmlns:a16="http://schemas.microsoft.com/office/drawing/2014/main" id="{69802277-9882-7C3C-5C49-BD399C8E06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086396"/>
              </p:ext>
            </p:extLst>
          </p:nvPr>
        </p:nvGraphicFramePr>
        <p:xfrm>
          <a:off x="539750" y="1747005"/>
          <a:ext cx="5419723" cy="33069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8610">
                  <a:extLst>
                    <a:ext uri="{9D8B030D-6E8A-4147-A177-3AD203B41FA5}">
                      <a16:colId xmlns:a16="http://schemas.microsoft.com/office/drawing/2014/main" val="3016528365"/>
                    </a:ext>
                  </a:extLst>
                </a:gridCol>
                <a:gridCol w="2138861">
                  <a:extLst>
                    <a:ext uri="{9D8B030D-6E8A-4147-A177-3AD203B41FA5}">
                      <a16:colId xmlns:a16="http://schemas.microsoft.com/office/drawing/2014/main" val="3504910377"/>
                    </a:ext>
                  </a:extLst>
                </a:gridCol>
                <a:gridCol w="1702252">
                  <a:extLst>
                    <a:ext uri="{9D8B030D-6E8A-4147-A177-3AD203B41FA5}">
                      <a16:colId xmlns:a16="http://schemas.microsoft.com/office/drawing/2014/main" val="1331570938"/>
                    </a:ext>
                  </a:extLst>
                </a:gridCol>
              </a:tblGrid>
              <a:tr h="15170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Agent</a:t>
                      </a:r>
                    </a:p>
                  </a:txBody>
                  <a:tcPr marL="90000" marR="90000" marT="46800" marB="46800" anchor="ctr"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Indication</a:t>
                      </a:r>
                    </a:p>
                  </a:txBody>
                  <a:tcPr marL="90000" marR="90000" marT="46800" marB="46800" anchor="ctr"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 dirty="0">
                          <a:solidFill>
                            <a:schemeClr val="bg1"/>
                          </a:solidFill>
                          <a:latin typeface="+mn-lt"/>
                        </a:rPr>
                        <a:t>Mechanism of action</a:t>
                      </a:r>
                    </a:p>
                  </a:txBody>
                  <a:tcPr marL="90000" marR="90000" marT="46800" marB="46800" anchor="ctr">
                    <a:solidFill>
                      <a:srgbClr val="4F7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685691"/>
                  </a:ext>
                </a:extLst>
              </a:tr>
              <a:tr h="24741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Lumateperone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psychotic symptoms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Multisystem modulator</a:t>
                      </a:r>
                    </a:p>
                    <a:p>
                      <a:pPr algn="ctr"/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200" noProof="0" dirty="0"/>
                        <a:t>serotonin/</a:t>
                      </a:r>
                      <a:br>
                        <a:rPr lang="en-US" sz="1200" noProof="0" dirty="0"/>
                      </a:br>
                      <a:r>
                        <a:rPr lang="en-US" sz="1200" noProof="0" dirty="0"/>
                        <a:t>dopamine/glutamate)</a:t>
                      </a: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15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392030"/>
                  </a:ext>
                </a:extLst>
              </a:tr>
              <a:tr h="247416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Olanzapine + samidorphan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150" b="1" i="0" u="none" strike="noStrike" noProof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psychotic symptoms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noProof="0" dirty="0">
                          <a:solidFill>
                            <a:schemeClr val="tx1"/>
                          </a:solidFill>
                          <a:latin typeface="+mn-lt"/>
                        </a:rPr>
                        <a:t>Dopamine and serotonin antagonist</a:t>
                      </a:r>
                    </a:p>
                    <a:p>
                      <a:pPr algn="ctr"/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 opioid antagonist</a:t>
                      </a:r>
                      <a:endParaRPr lang="en-US" sz="115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0197"/>
                  </a:ext>
                </a:extLst>
              </a:tr>
              <a:tr h="247416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Deutetrabenazine</a:t>
                      </a: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and valbenazine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Tardive dyskinesia in schizophrenia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Vesicular monoamine transporter-2 inhibitors </a:t>
                      </a:r>
                      <a:endParaRPr lang="en-US" sz="115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825204"/>
                  </a:ext>
                </a:extLst>
              </a:tr>
              <a:tr h="247416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Dexmedetomidine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150" b="1" i="0" u="none" strike="noStrike" noProof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Agitation associated with schizophrenia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Alpha-2 adrenergic receptor agonist</a:t>
                      </a:r>
                      <a:endParaRPr lang="en-US" sz="115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114563"/>
                  </a:ext>
                </a:extLst>
              </a:tr>
              <a:tr h="247416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1- and 2-monthly risperidone LAI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Acute treatment and relapse prevention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noProof="0" dirty="0">
                          <a:solidFill>
                            <a:schemeClr val="tx1"/>
                          </a:solidFill>
                          <a:latin typeface="+mn-lt"/>
                        </a:rPr>
                        <a:t>Dopamine antagonist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795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1" indent="0" algn="l" defTabSz="914400" rtl="0" eaLnBrk="1" fontAlgn="ctr" latinLnBrk="0" hangingPunct="1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Xanomeline</a:t>
                      </a:r>
                      <a:r>
                        <a:rPr lang="en-US" sz="115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lang="en-US" sz="1150" b="1" i="0" u="none" strike="noStrike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trospium</a:t>
                      </a:r>
                      <a:r>
                        <a:rPr lang="en-US" sz="115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chloride</a:t>
                      </a:r>
                      <a:r>
                        <a:rPr lang="en-US" sz="1150" b="0" i="0" u="none" strike="noStrike" kern="1200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800" marB="46800" anchor="ctr"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psychotic symptoms</a:t>
                      </a:r>
                    </a:p>
                  </a:txBody>
                  <a:tcPr marL="90000" marR="90000" marT="46800" marB="46800" anchor="ctr"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M1/M4 agonist </a:t>
                      </a:r>
                    </a:p>
                  </a:txBody>
                  <a:tcPr marL="90000" marR="90000" marT="46800" marB="46800" anchor="ctr"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96773"/>
                  </a:ext>
                </a:extLst>
              </a:tr>
            </a:tbl>
          </a:graphicData>
        </a:graphic>
      </p:graphicFrame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E14C82C3-6B72-9C9C-1CEE-B76B0A9F3BE5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</a:rPr>
              <a:t>Treatments for schizophrenia in development</a:t>
            </a:r>
          </a:p>
          <a:p>
            <a:pPr algn="ctr"/>
            <a:endParaRPr lang="en-US" sz="1400" noProof="0" dirty="0"/>
          </a:p>
          <a:p>
            <a:pPr algn="ctr"/>
            <a:endParaRPr lang="en-US" sz="1400" noProof="0" dirty="0"/>
          </a:p>
        </p:txBody>
      </p:sp>
      <p:graphicFrame>
        <p:nvGraphicFramePr>
          <p:cNvPr id="28" name="Content Placeholder 24">
            <a:extLst>
              <a:ext uri="{FF2B5EF4-FFF2-40B4-BE49-F238E27FC236}">
                <a16:creationId xmlns:a16="http://schemas.microsoft.com/office/drawing/2014/main" id="{F82A80A3-83A4-FE3B-369D-52732511B6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2509477"/>
              </p:ext>
            </p:extLst>
          </p:nvPr>
        </p:nvGraphicFramePr>
        <p:xfrm>
          <a:off x="6230937" y="1747005"/>
          <a:ext cx="5419725" cy="4086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3790">
                  <a:extLst>
                    <a:ext uri="{9D8B030D-6E8A-4147-A177-3AD203B41FA5}">
                      <a16:colId xmlns:a16="http://schemas.microsoft.com/office/drawing/2014/main" val="3016528365"/>
                    </a:ext>
                  </a:extLst>
                </a:gridCol>
                <a:gridCol w="1934696">
                  <a:extLst>
                    <a:ext uri="{9D8B030D-6E8A-4147-A177-3AD203B41FA5}">
                      <a16:colId xmlns:a16="http://schemas.microsoft.com/office/drawing/2014/main" val="3504910377"/>
                    </a:ext>
                  </a:extLst>
                </a:gridCol>
                <a:gridCol w="1911239">
                  <a:extLst>
                    <a:ext uri="{9D8B030D-6E8A-4147-A177-3AD203B41FA5}">
                      <a16:colId xmlns:a16="http://schemas.microsoft.com/office/drawing/2014/main" val="1331570938"/>
                    </a:ext>
                  </a:extLst>
                </a:gridCol>
              </a:tblGrid>
              <a:tr h="15984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Novel agent </a:t>
                      </a:r>
                    </a:p>
                  </a:txBody>
                  <a:tcPr marL="90000" marR="90000" marT="46800" marB="46800" anchor="ctr"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Indication</a:t>
                      </a:r>
                    </a:p>
                  </a:txBody>
                  <a:tcPr marL="90000" marR="90000" marT="46800" marB="46800" anchor="ctr"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trike="noStrike" noProof="0" dirty="0">
                          <a:solidFill>
                            <a:schemeClr val="bg1"/>
                          </a:solidFill>
                          <a:latin typeface="+mn-lt"/>
                        </a:rPr>
                        <a:t>Mechanism of action</a:t>
                      </a:r>
                    </a:p>
                  </a:txBody>
                  <a:tcPr marL="90000" marR="90000" marT="46800" marB="46800" anchor="ctr">
                    <a:solidFill>
                      <a:srgbClr val="4F7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685691"/>
                  </a:ext>
                </a:extLst>
              </a:tr>
              <a:tr h="30978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Olanzapine SC LAI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symptoms without postinjection delirium sedation syndrome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noProof="0" dirty="0">
                          <a:solidFill>
                            <a:schemeClr val="tx1"/>
                          </a:solidFill>
                          <a:latin typeface="+mn-lt"/>
                        </a:rPr>
                        <a:t>Dopamine + serotonin antagonist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183025"/>
                  </a:ext>
                </a:extLst>
              </a:tr>
              <a:tr h="397461">
                <a:tc>
                  <a:txBody>
                    <a:bodyPr/>
                    <a:lstStyle/>
                    <a:p>
                      <a:pPr marL="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50" b="1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Xanomeline</a:t>
                      </a: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+ </a:t>
                      </a:r>
                      <a:r>
                        <a:rPr lang="en-US" sz="1150" b="1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trospium</a:t>
                      </a: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chloride</a:t>
                      </a:r>
                      <a:r>
                        <a:rPr lang="en-US" sz="1150" b="0" i="0" u="none" strike="noStrike" kern="1200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Cognition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M1/M4 agonist 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705846"/>
                  </a:ext>
                </a:extLst>
              </a:tr>
              <a:tr h="397461">
                <a:tc>
                  <a:txBody>
                    <a:bodyPr/>
                    <a:lstStyle/>
                    <a:p>
                      <a:pPr marL="0" lvl="1" indent="0"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Emraclidine</a:t>
                      </a: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b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 direclidine</a:t>
                      </a:r>
                      <a:r>
                        <a:rPr lang="en-US" sz="1150" b="0" i="0" u="none" strike="noStrike" kern="1200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6,7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symptoms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M4 positive allosteric modulator </a:t>
                      </a:r>
                      <a:b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M4 </a:t>
                      </a:r>
                      <a:r>
                        <a:rPr lang="en-US" sz="1150" b="0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orthosteric</a:t>
                      </a: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agonist </a:t>
                      </a:r>
                      <a:endParaRPr lang="en-US" sz="115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96773"/>
                  </a:ext>
                </a:extLst>
              </a:tr>
              <a:tr h="125928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LB-102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symptoms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noProof="0" dirty="0">
                          <a:solidFill>
                            <a:schemeClr val="tx1"/>
                          </a:solidFill>
                          <a:latin typeface="+mn-lt"/>
                        </a:rPr>
                        <a:t>N-methylated analogue of amisulpride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313354"/>
                  </a:ext>
                </a:extLst>
              </a:tr>
              <a:tr h="283338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Adjunctive evenamide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150" b="1" i="0" u="none" strike="noStrike" noProof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Treatment-resistant schizophrenia </a:t>
                      </a: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Selective, state-dependent inhibitor of voltage-gated sodium channels that modulates glutamate</a:t>
                      </a:r>
                      <a:endParaRPr lang="en-US" sz="115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227594"/>
                  </a:ext>
                </a:extLst>
              </a:tr>
              <a:tr h="204633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Ulotaront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4,8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psychotic symptoms</a:t>
                      </a: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TAAR1 agonist/5-HT</a:t>
                      </a:r>
                      <a:r>
                        <a:rPr lang="en-US" sz="1150" b="0" i="0" u="none" strike="noStrike" baseline="-25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1A</a:t>
                      </a: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agonist</a:t>
                      </a:r>
                      <a:endParaRPr lang="en-US" sz="115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0000" marR="90000" marT="46800" marB="46800" anchor="ctr"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355695"/>
                  </a:ext>
                </a:extLst>
              </a:tr>
              <a:tr h="204633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1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Roluperidone</a:t>
                      </a:r>
                      <a:r>
                        <a:rPr lang="en-US" sz="115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monotherapy</a:t>
                      </a:r>
                      <a:r>
                        <a:rPr lang="en-US" sz="115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0000" marR="90000" marT="46800" marB="46800" anchor="ctr"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15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Negative symptoms</a:t>
                      </a:r>
                    </a:p>
                  </a:txBody>
                  <a:tcPr marL="90000" marR="90000" marT="46800" marB="46800" anchor="ctr"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noProof="0" dirty="0">
                          <a:solidFill>
                            <a:schemeClr val="tx1"/>
                          </a:solidFill>
                          <a:latin typeface="+mn-lt"/>
                        </a:rPr>
                        <a:t>5-HT</a:t>
                      </a:r>
                      <a:r>
                        <a:rPr lang="en-US" sz="1150" baseline="-25000" noProof="0" dirty="0">
                          <a:solidFill>
                            <a:schemeClr val="tx1"/>
                          </a:solidFill>
                          <a:latin typeface="+mn-lt"/>
                        </a:rPr>
                        <a:t>2A</a:t>
                      </a:r>
                      <a:r>
                        <a:rPr lang="en-US" sz="1150" noProof="0" dirty="0">
                          <a:solidFill>
                            <a:schemeClr val="tx1"/>
                          </a:solidFill>
                          <a:latin typeface="+mn-lt"/>
                        </a:rPr>
                        <a:t> and sigma-2 receptor antagonist</a:t>
                      </a:r>
                    </a:p>
                  </a:txBody>
                  <a:tcPr marL="90000" marR="90000" marT="46800" marB="46800" anchor="ctr"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6283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65E5A3D-8725-EA13-11FB-2DDDB40CA264}"/>
              </a:ext>
            </a:extLst>
          </p:cNvPr>
          <p:cNvSpPr txBox="1"/>
          <p:nvPr/>
        </p:nvSpPr>
        <p:spPr>
          <a:xfrm>
            <a:off x="539750" y="5178668"/>
            <a:ext cx="5419723" cy="646986"/>
          </a:xfrm>
          <a:prstGeom prst="roundRect">
            <a:avLst/>
          </a:prstGeom>
          <a:solidFill>
            <a:srgbClr val="D9D1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noProof="0" dirty="0"/>
              <a:t>More antipsychotics with non-dopaminergic mechanisms of action are in the pipeline</a:t>
            </a:r>
            <a:r>
              <a:rPr lang="en-US" sz="1600" baseline="30000" noProof="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853924217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