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406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openxmlformats.org/officeDocument/2006/relationships/slide" Target="/ppt/slides/slide42.xml" Id="rId46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Id2" /><Relationship Type="http://schemas.openxmlformats.org/officeDocument/2006/relationships/notesMaster" Target="/ppt/notesMasters/notesMaster1.xml" Id="rId1" /></Relationship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4D14E-CE59-D8F1-5BC1-856CC5A7B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86DA37-EBF0-DCC8-C6DB-81DC9A978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348CD9-D048-689A-3C4F-E326E77827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D3E9C-42E8-A595-4B07-81953BD928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086755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7928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42.xml.rels>&#65279;<?xml version="1.0" encoding="utf-8"?><Relationships xmlns="http://schemas.openxmlformats.org/package/2006/relationships"><Relationship Type="http://schemas.openxmlformats.org/officeDocument/2006/relationships/notesSlide" Target="/ppt/notesSlides/notesSlide42.xml" Id="rId2" /><Relationship Type="http://schemas.openxmlformats.org/officeDocument/2006/relationships/slideLayout" Target="/ppt/slideLayouts/slideLayout2.xml" Id="rId1" /></Relationships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3AA28-AED6-3EC8-1D49-BE9DACE51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C06E4D-BC0A-3733-4830-0630A126C47B}"/>
              </a:ext>
            </a:extLst>
          </p:cNvPr>
          <p:cNvSpPr txBox="1">
            <a:spLocks/>
          </p:cNvSpPr>
          <p:nvPr/>
        </p:nvSpPr>
        <p:spPr>
          <a:xfrm>
            <a:off x="539748" y="5667567"/>
            <a:ext cx="11110915" cy="536237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noProof="0" dirty="0"/>
              <a:t>Novel and emerging treatments with a range of mechanisms of action are in development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08A52E-10E9-583A-8032-DF4841A723B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E5644C-0EE5-EFF0-223E-F7E399EA3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 anchor="t"/>
          <a:lstStyle/>
          <a:p>
            <a:r>
              <a:rPr lang="en-US" noProof="0" dirty="0"/>
              <a:t>Summary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23DE6B9-4A32-C1D9-499D-03B1F14AB10B}"/>
              </a:ext>
            </a:extLst>
          </p:cNvPr>
          <p:cNvSpPr txBox="1">
            <a:spLocks/>
          </p:cNvSpPr>
          <p:nvPr/>
        </p:nvSpPr>
        <p:spPr>
          <a:xfrm>
            <a:off x="539750" y="1416787"/>
            <a:ext cx="11110913" cy="536237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noProof="0" dirty="0"/>
              <a:t>Schizophrenia is a heterogenous disorder with fluctuating symptoms; treatment should align with the treatment goals in the relevant disease phase, and should account for patient preferences 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A322707-7E5E-BA32-0128-309E29FA4563}"/>
              </a:ext>
            </a:extLst>
          </p:cNvPr>
          <p:cNvSpPr txBox="1">
            <a:spLocks/>
          </p:cNvSpPr>
          <p:nvPr/>
        </p:nvSpPr>
        <p:spPr>
          <a:xfrm>
            <a:off x="539748" y="2035251"/>
            <a:ext cx="11110915" cy="1076234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</a:pPr>
            <a:r>
              <a:rPr lang="en-US" noProof="0" dirty="0"/>
              <a:t>There are several factors that should be considered when selecting an antipsychotic drug for the acute treatment of schizophrenia; safety and tolerability may inform a choice when efficacy differences are minimal</a:t>
            </a:r>
          </a:p>
          <a:p>
            <a:pPr lvl="1"/>
            <a:r>
              <a:rPr lang="en-US" noProof="0" dirty="0"/>
              <a:t>The side effect profile of antipsychotic drugs can be leveraged to the needs of individual patients, e.g., an antipsychotic drug with a sedating side effect when sedation is required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38626BC-915A-30C4-E233-8912C25CA59B}"/>
              </a:ext>
            </a:extLst>
          </p:cNvPr>
          <p:cNvSpPr txBox="1">
            <a:spLocks/>
          </p:cNvSpPr>
          <p:nvPr/>
        </p:nvSpPr>
        <p:spPr>
          <a:xfrm>
            <a:off x="539748" y="4430640"/>
            <a:ext cx="11110915" cy="536237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Psychotherapeutic and psychosocial treatments may be beneficial, alongside pharmacotherapy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CC1D541-AFDB-E056-461E-9F7612E45D32}"/>
              </a:ext>
            </a:extLst>
          </p:cNvPr>
          <p:cNvSpPr txBox="1">
            <a:spLocks/>
          </p:cNvSpPr>
          <p:nvPr/>
        </p:nvSpPr>
        <p:spPr>
          <a:xfrm>
            <a:off x="539748" y="3193712"/>
            <a:ext cx="11110915" cy="536237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noProof="0" dirty="0"/>
              <a:t>When addressing non-response to antipsychotic treatment, increasing antipsychotic dose is not supported by the evidence</a:t>
            </a:r>
            <a:r>
              <a:rPr lang="en-US" noProof="0" dirty="0">
                <a:solidFill>
                  <a:schemeClr val="tx1"/>
                </a:solidFill>
              </a:rPr>
              <a:t>; overall, data for switching antipsychotic drugs are more promising than increasing the dose</a:t>
            </a:r>
            <a:endParaRPr lang="en-US" strike="sngStrike" noProof="0" dirty="0">
              <a:solidFill>
                <a:schemeClr val="tx1"/>
              </a:solidFill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CC155F8D-A8A6-8F8C-7BCB-E55D7F6B7A1C}"/>
              </a:ext>
            </a:extLst>
          </p:cNvPr>
          <p:cNvSpPr txBox="1">
            <a:spLocks/>
          </p:cNvSpPr>
          <p:nvPr/>
        </p:nvSpPr>
        <p:spPr>
          <a:xfrm>
            <a:off x="539748" y="5049104"/>
            <a:ext cx="11110915" cy="536237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Continuous pharmacological treatment at the lowest effective dose is key for relapse prevention, supported by </a:t>
            </a:r>
            <a:br>
              <a:rPr lang="en-US" noProof="0" dirty="0"/>
            </a:br>
            <a:r>
              <a:rPr lang="en-US" noProof="0" dirty="0"/>
              <a:t>non-pharmacological interventions such as psychotherapy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57B2776-DEB7-043D-2526-1478F15FA0BD}"/>
              </a:ext>
            </a:extLst>
          </p:cNvPr>
          <p:cNvSpPr txBox="1">
            <a:spLocks/>
          </p:cNvSpPr>
          <p:nvPr/>
        </p:nvSpPr>
        <p:spPr>
          <a:xfrm>
            <a:off x="539748" y="3812176"/>
            <a:ext cx="11110915" cy="536237"/>
          </a:xfrm>
          <a:prstGeom prst="roundRect">
            <a:avLst>
              <a:gd name="adj" fmla="val 7607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72000" tIns="0" rIns="0" bIns="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noProof="0" dirty="0"/>
              <a:t>Clozapine remains the gold standard for treatment-resistant schizophrenia</a:t>
            </a:r>
            <a:endParaRPr lang="en-US" strike="sngStrike" noProof="0" dirty="0"/>
          </a:p>
        </p:txBody>
      </p:sp>
    </p:spTree>
    <p:extLst>
      <p:ext uri="{BB962C8B-B14F-4D97-AF65-F5344CB8AC3E}">
        <p14:creationId xmlns:p14="http://schemas.microsoft.com/office/powerpoint/2010/main" val="108782059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