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5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5.xml" Id="rId9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Id2" /><Relationship Type="http://schemas.openxmlformats.org/officeDocument/2006/relationships/notesMaster" Target="/ppt/notesMasters/notesMaster1.xml" Id="rId1" /></Relationship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F2F83-77EB-C4FC-1E9B-C16D22E50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E3B9F2-63A4-8632-CFEB-A6040A916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C4E382-CEA3-77EE-A733-ACCE296E0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</a:t>
            </a:r>
            <a:r>
              <a:rPr lang="en-US" sz="1000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euroscience</a:t>
            </a: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-based nomenclature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NbN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approach: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Integrates contemporary advances in neuroscience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Informs clinical decision-making about prescribing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Facilitates patient understanding of their prescription and enhances adherence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Accommodates the inclusion of new types of pharmacological domains and/or mechanism of action into the nomenclature</a:t>
            </a:r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addition to naming medications according to their pharmacological domain and/or mechanism of action, the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NbN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includes four additional dimensions: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indication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Efficacy and side effects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Practical notes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Eurobiology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sz="1000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Abbreviation: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sz="1000" strike="noStrik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NbN</a:t>
            </a:r>
            <a:r>
              <a:rPr lang="en-GB" sz="1000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=neuroscience-based nomenclature</a:t>
            </a:r>
            <a:endParaRPr lang="nb-NO" sz="1000" strike="noStrike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nb-NO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marL="228600" lvl="0" indent="-228600">
              <a:buAutoNum type="arabicPeriod"/>
            </a:pP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Zohar J, Stahl S, Moller H,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review of the current nomenclature for psychotropic agents and an introduction to the Neuroscience-based Nomenclature.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2015; 25: 2318–2325.</a:t>
            </a:r>
          </a:p>
          <a:p>
            <a:pPr marL="228600" lvl="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Cipriani A,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Spineli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Comparative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cacy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tolerability of 15 antipsychotic drugs in schizophrenia: a multiple-treatments meta-analysis.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Lancet 2013; 382: 951–62.</a:t>
            </a:r>
          </a:p>
          <a:p>
            <a:pPr marL="228600" lvl="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Kendall T.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rise and fall of the atypical Antipsychotics.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 J Psych 2011; 199: 266–268.</a:t>
            </a:r>
          </a:p>
          <a:p>
            <a:pPr marL="228600" lvl="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Bonham C &amp; Abbott C.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second generation antipsychotics a distinct class?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Psych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2008; 14: 225–231.</a:t>
            </a:r>
          </a:p>
          <a:p>
            <a:pPr marL="228600" lvl="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Miyamoto S, Duncan GE, Goff DC, Lieberman JA. Therapeutics of schizophrenia. In: Davis KL, Charney D, Coyle JT, Nemeroff C (eds). Neuropsychopharmacology: The Fifth Generation of Progress. Lippincott Williams &amp; Wilkins, Philadelphia 2002:775–807.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F9C7A-9B67-30F1-D7CC-A498E89AB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90927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5.xml.rels>&#65279;<?xml version="1.0" encoding="utf-8"?><Relationships xmlns="http://schemas.openxmlformats.org/package/2006/relationships"><Relationship Type="http://schemas.openxmlformats.org/officeDocument/2006/relationships/image" Target="/ppt/media/image13.svg" Id="rId3" /><Relationship Type="http://schemas.openxmlformats.org/officeDocument/2006/relationships/notesSlide" Target="/ppt/notesSlides/notesSlide5.xml" Id="rId2" /><Relationship Type="http://schemas.openxmlformats.org/officeDocument/2006/relationships/slideLayout" Target="/ppt/slideLayouts/slideLayout5.xml" Id="rId1" /><Relationship Type="http://schemas.openxmlformats.org/officeDocument/2006/relationships/image" Target="/ppt/media/image15.svg" Id="rId5" /><Relationship Type="http://schemas.openxmlformats.org/officeDocument/2006/relationships/image" Target="/ppt/media/image14.svg" Id="rId4" /></Relationships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373BB-2F1E-A7F4-E9CC-F7107E479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0D6810-DDF9-F7E0-BFCF-6EF962A2C5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F4BD09-753A-4F1A-4094-329A8ADE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Classification of antipsychotic drugs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10EBD-B012-A16E-0887-066ADC14F19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626829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b="1" noProof="0" dirty="0"/>
              <a:t>Traditional nomenclature</a:t>
            </a:r>
          </a:p>
          <a:p>
            <a:r>
              <a:rPr lang="en-US" noProof="0" dirty="0"/>
              <a:t>Under traditional nomenclature, </a:t>
            </a:r>
            <a:r>
              <a:rPr lang="en-US" b="1" noProof="0" dirty="0"/>
              <a:t>medication classes </a:t>
            </a:r>
            <a:r>
              <a:rPr lang="en-US" noProof="0" dirty="0"/>
              <a:t>are often </a:t>
            </a:r>
            <a:r>
              <a:rPr lang="en-US" b="1" noProof="0" dirty="0"/>
              <a:t>named according to their indication</a:t>
            </a:r>
            <a:r>
              <a:rPr lang="en-US" b="1" baseline="30000" noProof="0" dirty="0"/>
              <a:t>1</a:t>
            </a:r>
            <a:endParaRPr lang="en-US" b="1" noProof="0" dirty="0"/>
          </a:p>
          <a:p>
            <a:pPr lvl="0"/>
            <a:r>
              <a:rPr lang="en-US" noProof="0" dirty="0"/>
              <a:t>This nomenclature may lead to problems when the </a:t>
            </a:r>
            <a:r>
              <a:rPr lang="en-US" b="1" noProof="0" dirty="0"/>
              <a:t>medication class names do not match the clinical conditions </a:t>
            </a:r>
            <a:r>
              <a:rPr lang="en-US" noProof="0" dirty="0"/>
              <a:t>for which they are prescribed</a:t>
            </a:r>
            <a:r>
              <a:rPr lang="en-US" baseline="30000" noProof="0" dirty="0"/>
              <a:t>1</a:t>
            </a:r>
            <a:endParaRPr lang="en-US" noProof="0" dirty="0"/>
          </a:p>
          <a:p>
            <a:pPr lvl="1"/>
            <a:r>
              <a:rPr lang="en-US" sz="1600" noProof="0" dirty="0"/>
              <a:t>For example, ‘antipsychotics’ may be</a:t>
            </a:r>
            <a:br>
              <a:rPr lang="en-US" sz="1600" noProof="0" dirty="0"/>
            </a:br>
            <a:r>
              <a:rPr lang="en-US" sz="1600" noProof="0" dirty="0"/>
              <a:t>prescribed for depression or anxiety,</a:t>
            </a:r>
            <a:br>
              <a:rPr lang="en-US" sz="1600" noProof="0" dirty="0"/>
            </a:br>
            <a:r>
              <a:rPr lang="en-US" sz="1600" noProof="0" dirty="0"/>
              <a:t>which may cause confusion for</a:t>
            </a:r>
            <a:br>
              <a:rPr lang="en-US" sz="1600" noProof="0" dirty="0"/>
            </a:br>
            <a:r>
              <a:rPr lang="en-US" sz="1600" noProof="0" dirty="0"/>
              <a:t>patients when they do not </a:t>
            </a:r>
            <a:br>
              <a:rPr lang="en-US" sz="1600" noProof="0" dirty="0"/>
            </a:br>
            <a:r>
              <a:rPr lang="en-US" sz="1600" noProof="0" dirty="0"/>
              <a:t>have psychosis</a:t>
            </a:r>
            <a:r>
              <a:rPr lang="en-US" sz="1600" baseline="30000" noProof="0" dirty="0"/>
              <a:t>1</a:t>
            </a:r>
            <a:endParaRPr lang="en-US" sz="1600" noProof="0" dirty="0"/>
          </a:p>
          <a:p>
            <a:pPr marL="180000" lvl="1">
              <a:spcBef>
                <a:spcPts val="1800"/>
              </a:spcBef>
            </a:pPr>
            <a:r>
              <a:rPr lang="en-US" sz="1600" noProof="0" dirty="0"/>
              <a:t>In the case of antipsychotics, categories such</a:t>
            </a:r>
            <a:br>
              <a:rPr lang="en-US" sz="1600" noProof="0" dirty="0"/>
            </a:br>
            <a:r>
              <a:rPr lang="en-US" sz="1600" noProof="0" dirty="0"/>
              <a:t>as </a:t>
            </a:r>
            <a:r>
              <a:rPr lang="en-US" sz="1600" b="1" noProof="0" dirty="0"/>
              <a:t>first-generation</a:t>
            </a:r>
            <a:r>
              <a:rPr lang="en-US" sz="1600" noProof="0" dirty="0"/>
              <a:t> (‘</a:t>
            </a:r>
            <a:r>
              <a:rPr lang="en-US" sz="1600" b="1" noProof="0" dirty="0"/>
              <a:t>typica</a:t>
            </a:r>
            <a:r>
              <a:rPr lang="en-US" sz="1600" noProof="0" dirty="0"/>
              <a:t>l’) and </a:t>
            </a:r>
            <a:r>
              <a:rPr lang="en-US" sz="1600" b="1" noProof="0" dirty="0"/>
              <a:t>second-generation</a:t>
            </a:r>
            <a:r>
              <a:rPr lang="en-US" sz="1600" noProof="0" dirty="0"/>
              <a:t> (‘</a:t>
            </a:r>
            <a:r>
              <a:rPr lang="en-US" sz="1600" b="1" noProof="0" dirty="0"/>
              <a:t>atypical</a:t>
            </a:r>
            <a:r>
              <a:rPr lang="en-US" sz="1600" noProof="0" dirty="0"/>
              <a:t>’), </a:t>
            </a:r>
            <a:r>
              <a:rPr lang="en-US" sz="1600" noProof="0" dirty="0">
                <a:solidFill>
                  <a:schemeClr val="tx1"/>
                </a:solidFill>
              </a:rPr>
              <a:t>or high-potency versus low-potency have also been used, but they may be misleading</a:t>
            </a:r>
            <a:r>
              <a:rPr lang="en-US" sz="1600" baseline="30000" noProof="0" dirty="0">
                <a:solidFill>
                  <a:schemeClr val="tx1"/>
                </a:solidFill>
              </a:rPr>
              <a:t>1–5</a:t>
            </a:r>
            <a:endParaRPr lang="en-US" sz="1600" noProof="0" dirty="0">
              <a:solidFill>
                <a:schemeClr val="tx1"/>
              </a:solidFill>
            </a:endParaRPr>
          </a:p>
          <a:p>
            <a:pPr lvl="0"/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47032F-3CF9-B8D0-8410-B813D33694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Zohar et al. </a:t>
            </a:r>
            <a:r>
              <a:rPr lang="en-US" noProof="0" dirty="0" err="1"/>
              <a:t>Eur</a:t>
            </a:r>
            <a:r>
              <a:rPr lang="en-US" noProof="0" dirty="0"/>
              <a:t> </a:t>
            </a:r>
            <a:r>
              <a:rPr lang="en-US" noProof="0" dirty="0" err="1"/>
              <a:t>Neuropsychopharmacol</a:t>
            </a:r>
            <a:r>
              <a:rPr lang="en-US" noProof="0" dirty="0"/>
              <a:t> 2015;25:2318–2325; 2.  Leucht et al. Lancet 2013;382:951–62; 3. Kendall. Br J Psych 2011;199:266–268; 4. Bonham &amp; Abbott. J Psych </a:t>
            </a:r>
            <a:r>
              <a:rPr lang="en-US" noProof="0" dirty="0" err="1"/>
              <a:t>Pract</a:t>
            </a:r>
            <a:r>
              <a:rPr lang="en-US" noProof="0" dirty="0"/>
              <a:t> 2008;14:225–231; 5. Miyamoto et al. In: Davis et al. Neuropsychopharmacology: The Fifth Generation of  Progress 2002:775–807.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B68797-517D-24D9-5D36-B2010E036849}"/>
              </a:ext>
            </a:extLst>
          </p:cNvPr>
          <p:cNvGrpSpPr/>
          <p:nvPr/>
        </p:nvGrpSpPr>
        <p:grpSpPr>
          <a:xfrm>
            <a:off x="3845803" y="3775557"/>
            <a:ext cx="1916240" cy="964477"/>
            <a:chOff x="2026359" y="5257908"/>
            <a:chExt cx="1916240" cy="96447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32614A-E27E-9240-43AC-B940A41C5C19}"/>
                </a:ext>
              </a:extLst>
            </p:cNvPr>
            <p:cNvGrpSpPr/>
            <p:nvPr/>
          </p:nvGrpSpPr>
          <p:grpSpPr>
            <a:xfrm>
              <a:off x="2026359" y="5257908"/>
              <a:ext cx="1554490" cy="964477"/>
              <a:chOff x="1824477" y="4919985"/>
              <a:chExt cx="2121215" cy="1283882"/>
            </a:xfrm>
            <a:solidFill>
              <a:schemeClr val="accent3"/>
            </a:solidFill>
          </p:grpSpPr>
          <p:sp>
            <p:nvSpPr>
              <p:cNvPr id="24" name="Speech Bubble: Rectangle with Corners Rounded 23">
                <a:extLst>
                  <a:ext uri="{FF2B5EF4-FFF2-40B4-BE49-F238E27FC236}">
                    <a16:creationId xmlns:a16="http://schemas.microsoft.com/office/drawing/2014/main" id="{0C0335FF-A940-0978-E893-6BB8C5B27790}"/>
                  </a:ext>
                </a:extLst>
              </p:cNvPr>
              <p:cNvSpPr/>
              <p:nvPr/>
            </p:nvSpPr>
            <p:spPr>
              <a:xfrm>
                <a:off x="3254672" y="4919985"/>
                <a:ext cx="691020" cy="481850"/>
              </a:xfrm>
              <a:prstGeom prst="wedgeRoundRectCallout">
                <a:avLst>
                  <a:gd name="adj1" fmla="val -8998"/>
                  <a:gd name="adj2" fmla="val 89312"/>
                  <a:gd name="adj3" fmla="val 166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noProof="0" dirty="0">
                    <a:solidFill>
                      <a:schemeClr val="bg1"/>
                    </a:solidFill>
                  </a:rPr>
                  <a:t>?</a:t>
                </a:r>
                <a:endParaRPr lang="en-US" b="1" noProof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5916FF3-58CC-FAEA-C722-82C3DD639F2D}"/>
                  </a:ext>
                </a:extLst>
              </p:cNvPr>
              <p:cNvGrpSpPr/>
              <p:nvPr/>
            </p:nvGrpSpPr>
            <p:grpSpPr>
              <a:xfrm>
                <a:off x="1824477" y="4919985"/>
                <a:ext cx="1264874" cy="1283882"/>
                <a:chOff x="6565629" y="2386375"/>
                <a:chExt cx="1264874" cy="1283882"/>
              </a:xfrm>
              <a:grpFill/>
            </p:grpSpPr>
            <p:pic>
              <p:nvPicPr>
                <p:cNvPr id="33" name="Graphic 32" descr="Doctor male with solid fill">
                  <a:extLst>
                    <a:ext uri="{FF2B5EF4-FFF2-40B4-BE49-F238E27FC236}">
                      <a16:creationId xmlns:a16="http://schemas.microsoft.com/office/drawing/2014/main" id="{1E93BD8D-E238-E514-8B41-C5FADC0293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65629" y="2805857"/>
                  <a:ext cx="864399" cy="864400"/>
                </a:xfrm>
                <a:prstGeom prst="rect">
                  <a:avLst/>
                </a:prstGeom>
              </p:spPr>
            </p:pic>
            <p:sp>
              <p:nvSpPr>
                <p:cNvPr id="35" name="Speech Bubble: Rectangle with Corners Rounded 34">
                  <a:extLst>
                    <a:ext uri="{FF2B5EF4-FFF2-40B4-BE49-F238E27FC236}">
                      <a16:creationId xmlns:a16="http://schemas.microsoft.com/office/drawing/2014/main" id="{4DAF1118-0C76-97E8-809B-E9F7E85C1F8A}"/>
                    </a:ext>
                  </a:extLst>
                </p:cNvPr>
                <p:cNvSpPr/>
                <p:nvPr/>
              </p:nvSpPr>
              <p:spPr>
                <a:xfrm>
                  <a:off x="7199949" y="2386375"/>
                  <a:ext cx="630554" cy="481850"/>
                </a:xfrm>
                <a:prstGeom prst="wedgeRoundRectCallout">
                  <a:avLst>
                    <a:gd name="adj1" fmla="val -39350"/>
                    <a:gd name="adj2" fmla="val 82692"/>
                    <a:gd name="adj3" fmla="val 1666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noProof="0" dirty="0"/>
                </a:p>
              </p:txBody>
            </p:sp>
            <p:pic>
              <p:nvPicPr>
                <p:cNvPr id="37" name="Graphic 36" descr="Medicine outline">
                  <a:extLst>
                    <a:ext uri="{FF2B5EF4-FFF2-40B4-BE49-F238E27FC236}">
                      <a16:creationId xmlns:a16="http://schemas.microsoft.com/office/drawing/2014/main" id="{7299EFE8-C610-9739-785A-CA0E8E304B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96235" y="2411279"/>
                  <a:ext cx="452139" cy="452140"/>
                </a:xfrm>
                <a:prstGeom prst="rect">
                  <a:avLst/>
                </a:prstGeom>
              </p:spPr>
            </p:pic>
          </p:grpSp>
        </p:grpSp>
        <p:pic>
          <p:nvPicPr>
            <p:cNvPr id="44" name="Graphic 43" descr="Male profile with solid fill">
              <a:extLst>
                <a:ext uri="{FF2B5EF4-FFF2-40B4-BE49-F238E27FC236}">
                  <a16:creationId xmlns:a16="http://schemas.microsoft.com/office/drawing/2014/main" id="{A4D19C26-02BF-612E-49F6-CE584F79402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09141" y="5573030"/>
              <a:ext cx="633458" cy="633458"/>
            </a:xfrm>
            <a:prstGeom prst="rect">
              <a:avLst/>
            </a:prstGeom>
          </p:spPr>
        </p:pic>
      </p:grp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09D6B8A-6E6D-A212-621C-0A615CEAF85E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</p:spPr>
        <p:txBody>
          <a:bodyPr tIns="270000" bIns="0" anchor="ctr"/>
          <a:lstStyle/>
          <a:p>
            <a:pPr marL="0" indent="0">
              <a:buNone/>
            </a:pPr>
            <a:r>
              <a:rPr lang="en-US" b="1" noProof="0" dirty="0"/>
              <a:t>The Neuroscience-based Nomenclature (</a:t>
            </a:r>
            <a:r>
              <a:rPr lang="en-US" b="1" noProof="0" dirty="0" err="1"/>
              <a:t>NbN</a:t>
            </a:r>
            <a:r>
              <a:rPr lang="en-US" b="1" noProof="0" dirty="0"/>
              <a:t>)</a:t>
            </a:r>
            <a:r>
              <a:rPr lang="en-US" b="1" baseline="30000" noProof="0" dirty="0"/>
              <a:t>1</a:t>
            </a:r>
            <a:endParaRPr lang="en-US" b="1" strike="sngStrike" noProof="0" dirty="0"/>
          </a:p>
          <a:p>
            <a:r>
              <a:rPr lang="en-US" noProof="0" dirty="0">
                <a:solidFill>
                  <a:schemeClr val="tx1"/>
                </a:solidFill>
              </a:rPr>
              <a:t>The Neuroscience-based </a:t>
            </a:r>
            <a:r>
              <a:rPr lang="en-US" noProof="0" dirty="0"/>
              <a:t>nomenclature focuses on naming medications according to their pharmacological domain and mechanism of action</a:t>
            </a:r>
          </a:p>
          <a:p>
            <a:r>
              <a:rPr lang="en-US" noProof="0" dirty="0"/>
              <a:t>Naming antipsychotic drugs based on scientific knowledge may reduce confusion and enhance trust among patients and the public</a:t>
            </a:r>
          </a:p>
          <a:p>
            <a:r>
              <a:rPr lang="en-US" noProof="0" dirty="0" err="1">
                <a:solidFill>
                  <a:schemeClr val="tx1"/>
                </a:solidFill>
              </a:rPr>
              <a:t>NbN</a:t>
            </a:r>
            <a:r>
              <a:rPr lang="en-US" noProof="0" dirty="0">
                <a:solidFill>
                  <a:schemeClr val="tx1"/>
                </a:solidFill>
              </a:rPr>
              <a:t> is available on the </a:t>
            </a:r>
            <a:r>
              <a:rPr lang="en-US" noProof="0" dirty="0" err="1">
                <a:solidFill>
                  <a:schemeClr val="tx1"/>
                </a:solidFill>
              </a:rPr>
              <a:t>NbN</a:t>
            </a:r>
            <a:r>
              <a:rPr lang="en-US" noProof="0" dirty="0">
                <a:solidFill>
                  <a:schemeClr val="tx1"/>
                </a:solidFill>
              </a:rPr>
              <a:t> app, which is a free and convenient tool that will be updated on at least a yearly basis,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noProof="0" dirty="0">
                <a:solidFill>
                  <a:schemeClr val="tx1"/>
                </a:solidFill>
              </a:rPr>
              <a:t>can </a:t>
            </a:r>
            <a:r>
              <a:rPr lang="en-US" noProof="0" dirty="0"/>
              <a:t>be accessed </a:t>
            </a:r>
            <a:r>
              <a:rPr lang="en-US" dirty="0">
                <a:solidFill>
                  <a:schemeClr val="tx1"/>
                </a:solidFill>
              </a:rPr>
              <a:t>using the link below</a:t>
            </a:r>
            <a:r>
              <a:rPr lang="en-US" noProof="0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   https://www.nbn.science</a:t>
            </a:r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55093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