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7.xml" Id="rId11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Id2" /><Relationship Type="http://schemas.openxmlformats.org/officeDocument/2006/relationships/notesMaster" Target="/ppt/notesMasters/notesMaster1.xml" Id="rId1" /></Relationship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56CD6-59F5-E9E2-6FED-1E6367C9B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19022A-AF77-AC5F-7E63-132606F27D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2207BF-5407-3C02-D2A9-F4376A987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lvl="0" indent="0">
              <a:buNone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Leucht S, Crippa A, Siafis S, et al. Dose-response meta-analysis of antipsychotic drugs for acute schizophrenia. Am J Psychiatry 2020; 177: 342–353.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Leucht S, Bauer S,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Siafis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et al. Examination of dosing of antipsychotic drugs for relapse prevention in patients with stable schizophrenia: a meta-analysis. JAMA Psychiatry 2021; 78: 1238–1248.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Vuckovic K. Illinois SCOERs Essentials of Pharmacology. Consortium of Academic and Research Libraries in Illinois. 2024. Available at: https://med.libretexts.org/Courses/University_of_Illinois_Chicago/Essentials_of_Pharmacology/03:_Pharmacodynamics.  Accessed June 22, 2026.</a:t>
            </a:r>
          </a:p>
          <a:p>
            <a:pPr marL="228600" lvl="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169FD-FBE1-809D-4DA8-E4C91BFDC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37191"/>
      </p:ext>
    </p:extLst>
  </p:cSld>
  <p:clrMapOvr>
    <a:masterClrMapping/>
  </p:clrMapOvr>
</p:note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6287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11.xml" Id="rId11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Id2" /><Relationship Type="http://schemas.openxmlformats.org/officeDocument/2006/relationships/slideLayout" Target="/ppt/slideLayouts/slideLayout11.xml" Id="rId1" /></Relationships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0F80D-CEE4-91DB-D8BD-ABAE53232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6B188CC2-2594-7F45-5CD3-4D53717324B6}"/>
              </a:ext>
            </a:extLst>
          </p:cNvPr>
          <p:cNvGrpSpPr/>
          <p:nvPr/>
        </p:nvGrpSpPr>
        <p:grpSpPr>
          <a:xfrm>
            <a:off x="3278384" y="196176"/>
            <a:ext cx="7932462" cy="5947549"/>
            <a:chOff x="12122172" y="1173377"/>
            <a:chExt cx="5417978" cy="4468482"/>
          </a:xfrm>
        </p:grpSpPr>
        <p:sp>
          <p:nvSpPr>
            <p:cNvPr id="3" name="Rounded Rectangle 8">
              <a:extLst>
                <a:ext uri="{FF2B5EF4-FFF2-40B4-BE49-F238E27FC236}">
                  <a16:creationId xmlns:a16="http://schemas.microsoft.com/office/drawing/2014/main" id="{169EF71D-282B-963C-F426-D1152A2F0B2A}"/>
                </a:ext>
              </a:extLst>
            </p:cNvPr>
            <p:cNvSpPr/>
            <p:nvPr/>
          </p:nvSpPr>
          <p:spPr>
            <a:xfrm>
              <a:off x="12122172" y="1173377"/>
              <a:ext cx="5416461" cy="4468482"/>
            </a:xfrm>
            <a:prstGeom prst="roundRect">
              <a:avLst>
                <a:gd name="adj" fmla="val 2692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baseline="30000" noProof="0" dirty="0">
                <a:solidFill>
                  <a:schemeClr val="tx1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85DBEBB-3527-B458-385E-81F62FD51F49}"/>
                </a:ext>
              </a:extLst>
            </p:cNvPr>
            <p:cNvGrpSpPr/>
            <p:nvPr/>
          </p:nvGrpSpPr>
          <p:grpSpPr>
            <a:xfrm>
              <a:off x="12562044" y="2087931"/>
              <a:ext cx="4978106" cy="3423591"/>
              <a:chOff x="6402466" y="2405088"/>
              <a:chExt cx="4978106" cy="342359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5717F1D-A8AF-C48F-F09A-EB9B47A4A898}"/>
                  </a:ext>
                </a:extLst>
              </p:cNvPr>
              <p:cNvSpPr/>
              <p:nvPr/>
            </p:nvSpPr>
            <p:spPr>
              <a:xfrm>
                <a:off x="6696680" y="2943827"/>
                <a:ext cx="4683892" cy="2057401"/>
              </a:xfrm>
              <a:prstGeom prst="rect">
                <a:avLst/>
              </a:prstGeom>
              <a:solidFill>
                <a:srgbClr val="E1F0E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C52E7DA-2085-40A6-3EA6-D465687591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6680" y="2405088"/>
                <a:ext cx="0" cy="314640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C477A1E-AB2C-B6C5-830C-1A8AFFA9702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493090" y="3751488"/>
                <a:ext cx="0" cy="360000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0124C1F-1A82-C24C-352F-A2758BEE0B4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038480" y="589995"/>
                <a:ext cx="0" cy="4683600"/>
              </a:xfrm>
              <a:prstGeom prst="line">
                <a:avLst/>
              </a:prstGeom>
              <a:ln w="19050">
                <a:solidFill>
                  <a:schemeClr val="tx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6BEA0A0-E690-B994-651C-9092F319EC3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038480" y="2659428"/>
                <a:ext cx="0" cy="468360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40EAB1-3192-DC65-CC46-943C9C366C05}"/>
                  </a:ext>
                </a:extLst>
              </p:cNvPr>
              <p:cNvSpPr txBox="1"/>
              <p:nvPr/>
            </p:nvSpPr>
            <p:spPr>
              <a:xfrm>
                <a:off x="9963972" y="5122532"/>
                <a:ext cx="1392777" cy="2312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Sub-therapeutic effect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2CD6CEE-B264-CC48-F389-7B7BE09F934D}"/>
                  </a:ext>
                </a:extLst>
              </p:cNvPr>
              <p:cNvSpPr txBox="1"/>
              <p:nvPr/>
            </p:nvSpPr>
            <p:spPr>
              <a:xfrm>
                <a:off x="9963972" y="3913815"/>
                <a:ext cx="1392777" cy="2312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1400" noProof="0" dirty="0">
                    <a:cs typeface="Times New Roman" panose="02020603050405020304" pitchFamily="18" charset="0"/>
                  </a:rPr>
                  <a:t>Therapeutic window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1F4553-8977-7671-2C09-831C94BA9F7A}"/>
                  </a:ext>
                </a:extLst>
              </p:cNvPr>
              <p:cNvSpPr txBox="1"/>
              <p:nvPr/>
            </p:nvSpPr>
            <p:spPr>
              <a:xfrm>
                <a:off x="9963972" y="2446553"/>
                <a:ext cx="1392777" cy="39310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sz="1400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Increased risk of</a:t>
                </a:r>
                <a:br>
                  <a:rPr lang="en-US" sz="1400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1400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adverse effects</a:t>
                </a:r>
              </a:p>
            </p:txBody>
          </p:sp>
          <p:sp>
            <p:nvSpPr>
              <p:cNvPr id="21" name="Freeform 27">
                <a:extLst>
                  <a:ext uri="{FF2B5EF4-FFF2-40B4-BE49-F238E27FC236}">
                    <a16:creationId xmlns:a16="http://schemas.microsoft.com/office/drawing/2014/main" id="{691530EA-D75A-B08D-9352-10B4F629F7A1}"/>
                  </a:ext>
                </a:extLst>
              </p:cNvPr>
              <p:cNvSpPr/>
              <p:nvPr/>
            </p:nvSpPr>
            <p:spPr>
              <a:xfrm>
                <a:off x="6924227" y="2540720"/>
                <a:ext cx="3320201" cy="2684522"/>
              </a:xfrm>
              <a:custGeom>
                <a:avLst/>
                <a:gdLst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90165 w 3320201"/>
                  <a:gd name="connsiteY3" fmla="*/ 117356 h 2684522"/>
                  <a:gd name="connsiteX4" fmla="*/ 1750563 w 3320201"/>
                  <a:gd name="connsiteY4" fmla="*/ 278721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90165 w 3320201"/>
                  <a:gd name="connsiteY3" fmla="*/ 11735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90165 w 3320201"/>
                  <a:gd name="connsiteY3" fmla="*/ 11735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90165 w 3320201"/>
                  <a:gd name="connsiteY3" fmla="*/ 11735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36376 w 3320201"/>
                  <a:gd name="connsiteY3" fmla="*/ 12713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73776 w 3320201"/>
                  <a:gd name="connsiteY2" fmla="*/ 29339 h 2684522"/>
                  <a:gd name="connsiteX3" fmla="*/ 1936376 w 3320201"/>
                  <a:gd name="connsiteY3" fmla="*/ 12713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  <a:gd name="connsiteX0" fmla="*/ 3320201 w 3320201"/>
                  <a:gd name="connsiteY0" fmla="*/ 0 h 2684522"/>
                  <a:gd name="connsiteX1" fmla="*/ 2596505 w 3320201"/>
                  <a:gd name="connsiteY1" fmla="*/ 4890 h 2684522"/>
                  <a:gd name="connsiteX2" fmla="*/ 2268886 w 3320201"/>
                  <a:gd name="connsiteY2" fmla="*/ 19559 h 2684522"/>
                  <a:gd name="connsiteX3" fmla="*/ 1936376 w 3320201"/>
                  <a:gd name="connsiteY3" fmla="*/ 127136 h 2684522"/>
                  <a:gd name="connsiteX4" fmla="*/ 1721224 w 3320201"/>
                  <a:gd name="connsiteY4" fmla="*/ 342289 h 2684522"/>
                  <a:gd name="connsiteX5" fmla="*/ 704137 w 3320201"/>
                  <a:gd name="connsiteY5" fmla="*/ 2200428 h 2684522"/>
                  <a:gd name="connsiteX6" fmla="*/ 572112 w 3320201"/>
                  <a:gd name="connsiteY6" fmla="*/ 2391131 h 2684522"/>
                  <a:gd name="connsiteX7" fmla="*/ 474315 w 3320201"/>
                  <a:gd name="connsiteY7" fmla="*/ 2528047 h 2684522"/>
                  <a:gd name="connsiteX8" fmla="*/ 361848 w 3320201"/>
                  <a:gd name="connsiteY8" fmla="*/ 2620954 h 2684522"/>
                  <a:gd name="connsiteX9" fmla="*/ 190704 w 3320201"/>
                  <a:gd name="connsiteY9" fmla="*/ 2664962 h 2684522"/>
                  <a:gd name="connsiteX10" fmla="*/ 83128 w 3320201"/>
                  <a:gd name="connsiteY10" fmla="*/ 2684522 h 2684522"/>
                  <a:gd name="connsiteX11" fmla="*/ 0 w 3320201"/>
                  <a:gd name="connsiteY11" fmla="*/ 2684522 h 2684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20201" h="2684522">
                    <a:moveTo>
                      <a:pt x="3320201" y="0"/>
                    </a:moveTo>
                    <a:lnTo>
                      <a:pt x="2596505" y="4890"/>
                    </a:lnTo>
                    <a:lnTo>
                      <a:pt x="2268886" y="19559"/>
                    </a:lnTo>
                    <a:cubicBezTo>
                      <a:pt x="2156419" y="52158"/>
                      <a:pt x="2083072" y="70088"/>
                      <a:pt x="1936376" y="127136"/>
                    </a:cubicBezTo>
                    <a:cubicBezTo>
                      <a:pt x="1846729" y="202114"/>
                      <a:pt x="1835320" y="203743"/>
                      <a:pt x="1721224" y="342289"/>
                    </a:cubicBezTo>
                    <a:cubicBezTo>
                      <a:pt x="1338187" y="961669"/>
                      <a:pt x="1043166" y="1581048"/>
                      <a:pt x="704137" y="2200428"/>
                    </a:cubicBezTo>
                    <a:lnTo>
                      <a:pt x="572112" y="2391131"/>
                    </a:lnTo>
                    <a:lnTo>
                      <a:pt x="474315" y="2528047"/>
                    </a:lnTo>
                    <a:lnTo>
                      <a:pt x="361848" y="2620954"/>
                    </a:lnTo>
                    <a:lnTo>
                      <a:pt x="190704" y="2664962"/>
                    </a:lnTo>
                    <a:lnTo>
                      <a:pt x="83128" y="2684522"/>
                    </a:lnTo>
                    <a:lnTo>
                      <a:pt x="0" y="2684522"/>
                    </a:lnTo>
                  </a:path>
                </a:pathLst>
              </a:cu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B793BC-BE92-C37F-38FB-C50FA1F9A238}"/>
                  </a:ext>
                </a:extLst>
              </p:cNvPr>
              <p:cNvSpPr txBox="1"/>
              <p:nvPr/>
            </p:nvSpPr>
            <p:spPr>
              <a:xfrm rot="16200000">
                <a:off x="6027205" y="3795342"/>
                <a:ext cx="950227" cy="19970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300" b="1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Drug effect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6C80489-71DB-9EFD-1B68-A230A602E03E}"/>
                  </a:ext>
                </a:extLst>
              </p:cNvPr>
              <p:cNvSpPr txBox="1"/>
              <p:nvPr/>
            </p:nvSpPr>
            <p:spPr>
              <a:xfrm>
                <a:off x="8171016" y="5609004"/>
                <a:ext cx="950227" cy="2196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300" b="1" noProof="0" dirty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Drug dose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923146C-7BDF-39AD-0F76-B1108A5A1D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6680" y="5718842"/>
                <a:ext cx="1442586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042EBB21-569F-DBB4-9A82-7244B98CCC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52993" y="5718842"/>
                <a:ext cx="1152000" cy="0"/>
              </a:xfrm>
              <a:prstGeom prst="line">
                <a:avLst/>
              </a:prstGeom>
              <a:ln w="1905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B975755-F487-0802-8DDB-497EA6FD625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5926319" y="4975488"/>
                <a:ext cx="1152000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0C3EF6C-6737-615F-EDA5-72784A3E5D3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016319" y="2904900"/>
                <a:ext cx="972000" cy="0"/>
              </a:xfrm>
              <a:prstGeom prst="line">
                <a:avLst/>
              </a:prstGeom>
              <a:ln w="19050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6896C-3782-BA1C-C5B7-051F2CA465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951B6F-72B0-792C-AC80-0CCF5A119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Antipsychotic dosing in the acute phase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49A0BC-E368-F6E0-C23E-735AC744596E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471333" cy="3452123"/>
          </a:xfrm>
        </p:spPr>
        <p:txBody>
          <a:bodyPr tIns="180000"/>
          <a:lstStyle/>
          <a:p>
            <a:pPr lvl="0"/>
            <a:r>
              <a:rPr lang="en-US" noProof="0" dirty="0"/>
              <a:t>For patients in the acute phase of schizophrenia, </a:t>
            </a:r>
            <a:r>
              <a:rPr lang="en-US" b="1" noProof="0" dirty="0"/>
              <a:t>higher doses of antipsychotics may not provide greater efficacy</a:t>
            </a:r>
            <a:r>
              <a:rPr lang="en-US" baseline="30000" noProof="0" dirty="0"/>
              <a:t>1,2</a:t>
            </a:r>
          </a:p>
          <a:p>
            <a:pPr lvl="0"/>
            <a:r>
              <a:rPr lang="en-US" noProof="0" dirty="0"/>
              <a:t>On average, the maximum efficacious dose across antipsychotics is equivalent to ~5 mg/day risperidone</a:t>
            </a:r>
            <a:r>
              <a:rPr lang="en-US" baseline="30000" noProof="0" dirty="0"/>
              <a:t>2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ADBF82-5747-C3DF-7F44-5794741101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pPr lvl="0"/>
            <a:r>
              <a:rPr lang="en-US" noProof="0" dirty="0"/>
              <a:t>1. Leucht et al. Am J Psychiatry 2020;177:342–353; 2. Leucht et al. JAMA Psychiatry 2021;78:1238–1248; 3. Vuckovic. Consortium of Academic and Research Libraries in Illinois. 2024.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3C3DCDF-FB79-A0A5-75AA-DE9CEE625724}"/>
              </a:ext>
            </a:extLst>
          </p:cNvPr>
          <p:cNvSpPr txBox="1"/>
          <p:nvPr/>
        </p:nvSpPr>
        <p:spPr>
          <a:xfrm>
            <a:off x="3219482" y="1429618"/>
            <a:ext cx="54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Dose–response relationship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FCF2C2-00B4-1F45-52B2-6FD7B45772D6}"/>
              </a:ext>
            </a:extLst>
          </p:cNvPr>
          <p:cNvSpPr txBox="1"/>
          <p:nvPr/>
        </p:nvSpPr>
        <p:spPr>
          <a:xfrm>
            <a:off x="6180365" y="6043614"/>
            <a:ext cx="5557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noProof="0" dirty="0"/>
              <a:t>This work is adapted from ‘Illinois SCOERs Essentials of Pharmacology' by Vuckovic K, used under CC-BY-4.0. This work is licensed under Creative Commons license CC-BY-SA by The Lundbeck Foundation.</a:t>
            </a:r>
          </a:p>
        </p:txBody>
      </p:sp>
    </p:spTree>
    <p:extLst>
      <p:ext uri="{BB962C8B-B14F-4D97-AF65-F5344CB8AC3E}">
        <p14:creationId xmlns:p14="http://schemas.microsoft.com/office/powerpoint/2010/main" val="266573055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