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handoutMasterIdLst>
    <p:handoutMasterId r:id="rId7"/>
  </p:handoutMasterIdLst>
  <p:sldIdLst>
    <p:sldId id="1052"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C" userId="Editor" providerId="None"/>
  <p188:author id="{A650F12B-C64C-074B-07F6-F48D2265D014}" name="Christoph U. Correll" initials="CC" userId="eaee6724343eddb1" providerId="Windows Live"/>
  <p188:author id="{C07A505D-5E7E-6BEB-4195-801D42364FA7}" name="Ceren Akdeniz Vogt" initials="CA" userId="S::cak@lundbeckfonden.com::6291f9b8-8487-4396-8769-615d243e0f4b" providerId="AD"/>
  <p188:author id="{46555C6D-31EC-DA99-61B5-C6F6A324EF99}" name="Fact Check" initials="JS" userId="Fact Check" providerId="None"/>
  <p188:author id="{C8911B80-9C65-8D61-72BF-E1ED915E10FA}" name="Mel Ward" initials="MW" userId="Mel Ward" providerId="None"/>
  <p188:author id="{33F2F481-7F84-1190-CBE4-732A72D1E981}" name="Jane Snowball" initials="JS" userId="Jane Snowball" providerId="None"/>
  <p188:author id="{4EE41886-2B80-BDDB-D5E7-536828E472A2}" name="Medical writer" initials="SR" userId="Medical writer" providerId="None"/>
  <p188:author id="{A00A1298-AB63-4804-7CAD-1CF35FB5980A}" name="Jane Snowball " initials="JS" userId="Jane Snowball " providerId="None"/>
  <p188:author id="{8EBDF5A9-C4BC-A8A8-CDF6-CD616BF5A6CC}" name="Lucy Helas" initials="LH" userId="Lucy Helas" providerId="None"/>
  <p188:author id="{E5ACE6B3-FD31-9A5C-2F35-D2D1F7876E5B}" name="Editor CW" initials="C" userId="Editor CW" providerId="None"/>
  <p188:author id="{548E33BE-41FD-592C-5C8D-31BD765ADCA9}" name="Cambridge" initials="JS" userId="Cambridge" providerId="None"/>
  <p188:author id="{F33448D5-5D31-AF39-23D4-F2806F1DAECB}" name="Hazel Ramwi" initials="HR" userId="Hazel Ramwi" providerId="None"/>
  <p188:author id="{418AA2D6-496A-47C3-5018-89298CC9AEF7}" name="Elliot Piper-Brown" initials="EP" userId="S::elliot.piper-brown@primeglobalpeople.com::f9f5c069-9888-4662-9765-c25bc9bb0b78" providerId="AD"/>
  <p188:author id="{0C8432D9-FFBD-FC28-EED3-675692D2F58F}" name="David Stanley" initials="DS" userId="S::david.stanley@primeglobalpeople.com::577f62c1-a009-40ab-b0e0-6082ed2a73a8" providerId="AD"/>
  <p188:author id="{B832B1DC-702B-2076-34F6-ABE5906ECE9E}" name="Sarah Ramsden" initials="SR" userId="Sarah Ramsden" providerId="None"/>
  <p188:author id="{65AAF7DC-9C5A-B082-9540-A0AF9B6F044C}" name="Stefan Leucht" initials="SL" userId="S::stefan.leucht@tum.de::21ee4c59-815f-4b4a-83ea-48a7b5faf7a1" providerId="AD"/>
  <p188:author id="{69EEE8EB-91A6-0E81-D1E6-B34A0A533E9F}" name="Prime - Senior Medical Writer" initials="SMW" userId="Prime - Senior Medical Writer" providerId="None"/>
  <p188:author id="{C536F4EF-557A-800A-363B-FC62070B3F72}" name="Jane Snowball  " initials="JS" userId="Jane Snowball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0EE"/>
    <a:srgbClr val="5E512C"/>
    <a:srgbClr val="D9D1CC"/>
    <a:srgbClr val="D6E1DC"/>
    <a:srgbClr val="E5EBF1"/>
    <a:srgbClr val="4F7599"/>
    <a:srgbClr val="FFFFFF"/>
    <a:srgbClr val="E0DBD6"/>
    <a:srgbClr val="C6C1BE"/>
    <a:srgbClr val="F7F1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F71B8E-3CD2-4B1C-8594-CCFBAB9AF870}" v="1" dt="2026-08-04T12:33:13.616"/>
    <p1510:client id="{A7CCCD9C-78B4-43E3-A461-DD9AD11D1CD6}" v="1" dt="2026-08-04T07:08:50.4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92" autoAdjust="0"/>
    <p:restoredTop sz="84383" autoAdjust="0"/>
  </p:normalViewPr>
  <p:slideViewPr>
    <p:cSldViewPr snapToGrid="0">
      <p:cViewPr varScale="1">
        <p:scale>
          <a:sx n="90" d="100"/>
          <a:sy n="90" d="100"/>
        </p:scale>
        <p:origin x="354" y="84"/>
      </p:cViewPr>
      <p:guideLst/>
    </p:cSldViewPr>
  </p:slideViewPr>
  <p:outlineViewPr>
    <p:cViewPr>
      <p:scale>
        <a:sx n="33" d="100"/>
        <a:sy n="33" d="100"/>
      </p:scale>
      <p:origin x="0" y="-76378"/>
    </p:cViewPr>
  </p:outlineViewPr>
  <p:notesTextViewPr>
    <p:cViewPr>
      <p:scale>
        <a:sx n="165" d="100"/>
        <a:sy n="165" d="100"/>
      </p:scale>
      <p:origin x="0" y="-1728"/>
    </p:cViewPr>
  </p:notesTextViewPr>
  <p:sorterViewPr>
    <p:cViewPr varScale="1">
      <p:scale>
        <a:sx n="1" d="1"/>
        <a:sy n="1" d="1"/>
      </p:scale>
      <p:origin x="0" y="-20760"/>
    </p:cViewPr>
  </p:sorterViewPr>
  <p:notesViewPr>
    <p:cSldViewPr snapToGrid="0">
      <p:cViewPr varScale="1">
        <p:scale>
          <a:sx n="56" d="100"/>
          <a:sy n="56" d="100"/>
        </p:scale>
        <p:origin x="2588"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y Helas" userId="ddfafa0a-b6b5-4bdd-b86f-ac994cb89b8b" providerId="ADAL" clId="{24817C30-EE8C-4751-BCB8-6AC7A077870C}"/>
    <pc:docChg chg="undo redo custSel delSld modSld">
      <pc:chgData name="Lucy Helas" userId="ddfafa0a-b6b5-4bdd-b86f-ac994cb89b8b" providerId="ADAL" clId="{24817C30-EE8C-4751-BCB8-6AC7A077870C}" dt="2026-07-27T09:36:07.658" v="42" actId="478"/>
      <pc:docMkLst>
        <pc:docMk/>
      </pc:docMkLst>
      <pc:sldChg chg="modNotes">
        <pc:chgData name="Lucy Helas" userId="ddfafa0a-b6b5-4bdd-b86f-ac994cb89b8b" providerId="ADAL" clId="{24817C30-EE8C-4751-BCB8-6AC7A077870C}" dt="2026-07-27T09:35:37.062" v="33" actId="478"/>
        <pc:sldMkLst>
          <pc:docMk/>
          <pc:sldMk cId="3798573541" sldId="1052"/>
        </pc:sldMkLst>
      </pc:sldChg>
    </pc:docChg>
  </pc:docChgLst>
  <pc:docChgLst>
    <pc:chgData name="Christina Polyzogopoulou" userId="bf4242d8-33b8-44c3-ab73-3487ff2396fe" providerId="ADAL" clId="{761ACE0C-989C-4B70-8642-393A064836FE}"/>
    <pc:docChg chg="modSld">
      <pc:chgData name="Christina Polyzogopoulou" userId="bf4242d8-33b8-44c3-ab73-3487ff2396fe" providerId="ADAL" clId="{761ACE0C-989C-4B70-8642-393A064836FE}" dt="2026-08-04T12:33:15.587" v="2" actId="20577"/>
      <pc:docMkLst>
        <pc:docMk/>
      </pc:docMkLst>
      <pc:sldChg chg="modSp mod">
        <pc:chgData name="Christina Polyzogopoulou" userId="bf4242d8-33b8-44c3-ab73-3487ff2396fe" providerId="ADAL" clId="{761ACE0C-989C-4B70-8642-393A064836FE}" dt="2026-08-04T07:08:40.382" v="0" actId="20577"/>
        <pc:sldMkLst>
          <pc:docMk/>
          <pc:sldMk cId="4233905278" sldId="367"/>
        </pc:sldMkLst>
        <pc:spChg chg="mod">
          <ac:chgData name="Christina Polyzogopoulou" userId="bf4242d8-33b8-44c3-ab73-3487ff2396fe" providerId="ADAL" clId="{761ACE0C-989C-4B70-8642-393A064836FE}" dt="2026-08-04T07:08:40.382" v="0" actId="20577"/>
          <ac:spMkLst>
            <pc:docMk/>
            <pc:sldMk cId="4233905278" sldId="367"/>
            <ac:spMk id="108" creationId="{78B4E38A-AE5F-59A0-85FB-FFECC9F5C65F}"/>
          </ac:spMkLst>
        </pc:spChg>
      </pc:sldChg>
      <pc:sldChg chg="modNotesTx">
        <pc:chgData name="Christina Polyzogopoulou" userId="bf4242d8-33b8-44c3-ab73-3487ff2396fe" providerId="ADAL" clId="{761ACE0C-989C-4B70-8642-393A064836FE}" dt="2026-08-04T12:33:15.587" v="2" actId="20577"/>
        <pc:sldMkLst>
          <pc:docMk/>
          <pc:sldMk cId="3798573541" sldId="1052"/>
        </pc:sldMkLst>
      </pc:sldChg>
    </pc:docChg>
  </pc:docChgLst>
  <pc:docChgLst>
    <pc:chgData name="Ceren Akdeniz Vogt" userId="6291f9b8-8487-4396-8769-615d243e0f4b" providerId="ADAL" clId="{2334EAEE-06A0-4A16-A62E-31870484568B}"/>
    <pc:docChg chg="custSel modSld">
      <pc:chgData name="Ceren Akdeniz Vogt" userId="6291f9b8-8487-4396-8769-615d243e0f4b" providerId="ADAL" clId="{2334EAEE-06A0-4A16-A62E-31870484568B}" dt="2026-07-31T10:28:54.479" v="1" actId="931"/>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291382D-0B52-44A5-3FA7-0FEC479EA4F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67D8C23-8700-531D-5F42-01F5062F11D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1DC9FF5-0026-4DC1-916F-5DE713FB6A73}" type="datetimeFigureOut">
              <a:rPr lang="en-GB" smtClean="0"/>
              <a:t>04/08/2026</a:t>
            </a:fld>
            <a:endParaRPr lang="en-GB"/>
          </a:p>
        </p:txBody>
      </p:sp>
      <p:sp>
        <p:nvSpPr>
          <p:cNvPr id="4" name="Footer Placeholder 3">
            <a:extLst>
              <a:ext uri="{FF2B5EF4-FFF2-40B4-BE49-F238E27FC236}">
                <a16:creationId xmlns:a16="http://schemas.microsoft.com/office/drawing/2014/main" id="{DB8BDD95-FE6A-468B-B16C-2AE7F425C4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FF27EEAC-0143-0689-0C69-F957FB8C443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8BEAF4-88D6-4738-B0CC-903B7139EA57}" type="slidenum">
              <a:rPr lang="en-GB" smtClean="0"/>
              <a:t>‹#›</a:t>
            </a:fld>
            <a:endParaRPr lang="en-GB"/>
          </a:p>
        </p:txBody>
      </p:sp>
    </p:spTree>
    <p:extLst>
      <p:ext uri="{BB962C8B-B14F-4D97-AF65-F5344CB8AC3E}">
        <p14:creationId xmlns:p14="http://schemas.microsoft.com/office/powerpoint/2010/main" val="40020500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2D7D13-C05D-41DC-B1BF-BE1F7D74BF98}" type="datetimeFigureOut">
              <a:rPr lang="en-GB" smtClean="0"/>
              <a:t>04/08/2026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8FAE91-9FB9-44F3-8949-98E17D825C52}" type="slidenum">
              <a:rPr lang="en-GB" smtClean="0"/>
              <a:t>‹#›</a:t>
            </a:fld>
            <a:endParaRPr lang="en-GB"/>
          </a:p>
        </p:txBody>
      </p:sp>
    </p:spTree>
    <p:extLst>
      <p:ext uri="{BB962C8B-B14F-4D97-AF65-F5344CB8AC3E}">
        <p14:creationId xmlns:p14="http://schemas.microsoft.com/office/powerpoint/2010/main" val="2179404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00D81-678B-6D08-CB33-036EAE62E2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1FA663-7658-BBAD-A102-0AFDDF60B84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BCEE985-79A8-4859-83EA-A1FF60161D78}"/>
              </a:ext>
            </a:extLst>
          </p:cNvPr>
          <p:cNvSpPr>
            <a:spLocks noGrp="1"/>
          </p:cNvSpPr>
          <p:nvPr>
            <p:ph type="body" idx="1"/>
          </p:nvPr>
        </p:nvSpPr>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The Iowa Longitudinal study included 542 people with schizophrenia, who were examined at 6-month intervals.</a:t>
            </a:r>
            <a:r>
              <a:rPr lang="en-GB" sz="1000" baseline="30000" dirty="0">
                <a:latin typeface="Calibri" panose="020F0502020204030204" pitchFamily="34" charset="0"/>
                <a:ea typeface="Calibri" panose="020F0502020204030204" pitchFamily="34" charset="0"/>
                <a:cs typeface="Calibri" panose="020F0502020204030204" pitchFamily="34" charset="0"/>
              </a:rPr>
              <a:t>2,4</a:t>
            </a:r>
            <a:r>
              <a:rPr lang="en-GB" sz="1000" dirty="0">
                <a:latin typeface="Calibri" panose="020F0502020204030204" pitchFamily="34" charset="0"/>
                <a:ea typeface="Calibri" panose="020F0502020204030204" pitchFamily="34" charset="0"/>
                <a:cs typeface="Calibri" panose="020F0502020204030204" pitchFamily="34" charset="0"/>
              </a:rPr>
              <a:t> </a:t>
            </a:r>
          </a:p>
          <a:p>
            <a:pPr marL="171450" indent="-171450">
              <a:buFont typeface="Arial" panose="020B0604020202020204" pitchFamily="34" charset="0"/>
              <a:buChar char="•"/>
            </a:pPr>
            <a:r>
              <a:rPr lang="en-GB" sz="1000" dirty="0">
                <a:latin typeface="Calibri" panose="020F0502020204030204" pitchFamily="34" charset="0"/>
                <a:ea typeface="Calibri" panose="020F0502020204030204" pitchFamily="34" charset="0"/>
                <a:cs typeface="Calibri" panose="020F0502020204030204" pitchFamily="34" charset="0"/>
              </a:rPr>
              <a:t>The first analysis included 211 people who had ≥2 high-resolution MRIs over a mean 7.2 years. A total of 674 scans were </a:t>
            </a:r>
            <a:r>
              <a:rPr lang="en-GB" sz="1000" dirty="0" err="1">
                <a:latin typeface="Calibri" panose="020F0502020204030204" pitchFamily="34" charset="0"/>
                <a:ea typeface="Calibri" panose="020F0502020204030204" pitchFamily="34" charset="0"/>
                <a:cs typeface="Calibri" panose="020F0502020204030204" pitchFamily="34" charset="0"/>
              </a:rPr>
              <a:t>analyzed</a:t>
            </a:r>
            <a:r>
              <a:rPr lang="en-GB" sz="1000" dirty="0">
                <a:latin typeface="Calibri" panose="020F0502020204030204" pitchFamily="34" charset="0"/>
                <a:ea typeface="Calibri" panose="020F0502020204030204" pitchFamily="34" charset="0"/>
                <a:cs typeface="Calibri" panose="020F0502020204030204" pitchFamily="34" charset="0"/>
              </a:rPr>
              <a:t> for this cohort. Four potential predictors of brain volume change were investigated: illness duration, antipsychotic treatment, illness severity, and substance abuse.</a:t>
            </a:r>
            <a:r>
              <a:rPr lang="en-GB" sz="1000" baseline="30000" dirty="0">
                <a:latin typeface="Calibri" panose="020F0502020204030204" pitchFamily="34" charset="0"/>
                <a:ea typeface="Calibri" panose="020F0502020204030204" pitchFamily="34" charset="0"/>
                <a:cs typeface="Calibri" panose="020F0502020204030204" pitchFamily="34" charset="0"/>
              </a:rPr>
              <a:t>2</a:t>
            </a:r>
            <a:r>
              <a:rPr lang="en-GB" sz="1000" dirty="0">
                <a:latin typeface="Calibri" panose="020F0502020204030204" pitchFamily="34" charset="0"/>
                <a:ea typeface="Calibri" panose="020F0502020204030204" pitchFamily="34" charset="0"/>
                <a:cs typeface="Calibri" panose="020F0502020204030204" pitchFamily="34" charset="0"/>
              </a:rPr>
              <a:t> </a:t>
            </a:r>
          </a:p>
          <a:p>
            <a:pPr marL="171450" indent="-171450">
              <a:buFont typeface="Arial" panose="020B0604020202020204" pitchFamily="34" charset="0"/>
              <a:buChar char="•"/>
            </a:pPr>
            <a:r>
              <a:rPr lang="en-GB" sz="1000" dirty="0">
                <a:latin typeface="Calibri" panose="020F0502020204030204" pitchFamily="34" charset="0"/>
                <a:ea typeface="Calibri" panose="020F0502020204030204" pitchFamily="34" charset="0"/>
                <a:cs typeface="Calibri" panose="020F0502020204030204" pitchFamily="34" charset="0"/>
              </a:rPr>
              <a:t>The second analysis included 202 people who had ≥2 structural MRIs and were followed up for ≥5 years. A total of 659 scans were analysed for this cohort. The primary variables of interest were the change in brain volume associated with relapse duration and the change in brain volume associated with the intensity of antipsychotic treatment as measured in dose-years.</a:t>
            </a:r>
            <a:r>
              <a:rPr lang="en-GB" sz="1000" baseline="30000" dirty="0">
                <a:latin typeface="Calibri" panose="020F0502020204030204" pitchFamily="34" charset="0"/>
                <a:ea typeface="Calibri" panose="020F0502020204030204" pitchFamily="34" charset="0"/>
                <a:cs typeface="Calibri" panose="020F0502020204030204" pitchFamily="34" charset="0"/>
              </a:rPr>
              <a:t>4</a:t>
            </a:r>
            <a:endParaRPr lang="en-GB" sz="1000" dirty="0">
              <a:latin typeface="Arial Nova" panose="020B050402020202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Calibri" panose="020F0502020204030204" pitchFamily="34" charset="0"/>
                <a:ea typeface="Calibri" panose="020F0502020204030204" pitchFamily="34" charset="0"/>
                <a:cs typeface="Calibri" panose="020F0502020204030204" pitchFamily="34" charset="0"/>
              </a:rPr>
              <a:t>1. Anderson KK, </a:t>
            </a:r>
            <a:r>
              <a:rPr lang="en-GB" sz="1000" dirty="0" err="1">
                <a:latin typeface="Calibri" panose="020F0502020204030204" pitchFamily="34" charset="0"/>
                <a:ea typeface="Calibri" panose="020F0502020204030204" pitchFamily="34" charset="0"/>
                <a:cs typeface="Calibri" panose="020F0502020204030204" pitchFamily="34" charset="0"/>
              </a:rPr>
              <a:t>Voineskos</a:t>
            </a:r>
            <a:r>
              <a:rPr lang="en-GB" sz="1000" dirty="0">
                <a:latin typeface="Calibri" panose="020F0502020204030204" pitchFamily="34" charset="0"/>
                <a:ea typeface="Calibri" panose="020F0502020204030204" pitchFamily="34" charset="0"/>
                <a:cs typeface="Calibri" panose="020F0502020204030204" pitchFamily="34" charset="0"/>
              </a:rPr>
              <a:t> A, </a:t>
            </a:r>
            <a:r>
              <a:rPr lang="en-GB" sz="1000" dirty="0" err="1">
                <a:latin typeface="Calibri" panose="020F0502020204030204" pitchFamily="34" charset="0"/>
                <a:ea typeface="Calibri" panose="020F0502020204030204" pitchFamily="34" charset="0"/>
                <a:cs typeface="Calibri" panose="020F0502020204030204" pitchFamily="34" charset="0"/>
              </a:rPr>
              <a:t>Mulsant</a:t>
            </a:r>
            <a:r>
              <a:rPr lang="en-GB" sz="1000" dirty="0">
                <a:latin typeface="Calibri" panose="020F0502020204030204" pitchFamily="34" charset="0"/>
                <a:ea typeface="Calibri" panose="020F0502020204030204" pitchFamily="34" charset="0"/>
                <a:cs typeface="Calibri" panose="020F0502020204030204" pitchFamily="34" charset="0"/>
              </a:rPr>
              <a:t> BH, et al. The Role of Untreated Psychosis in Neurodegeneration: A Review of Hypothesized Mechanisms of Neurotoxicity in First-Episode </a:t>
            </a:r>
            <a:r>
              <a:rPr lang="en-GB" sz="1000">
                <a:latin typeface="Calibri" panose="020F0502020204030204" pitchFamily="34" charset="0"/>
                <a:ea typeface="Calibri" panose="020F0502020204030204" pitchFamily="34" charset="0"/>
                <a:cs typeface="Calibri" panose="020F0502020204030204" pitchFamily="34" charset="0"/>
              </a:rPr>
              <a:t>Psychosis. Can </a:t>
            </a:r>
            <a:r>
              <a:rPr lang="en-GB" sz="1000" dirty="0">
                <a:latin typeface="Calibri" panose="020F0502020204030204" pitchFamily="34" charset="0"/>
                <a:ea typeface="Calibri" panose="020F0502020204030204" pitchFamily="34" charset="0"/>
                <a:cs typeface="Calibri" panose="020F0502020204030204" pitchFamily="34" charset="0"/>
              </a:rPr>
              <a:t>J Psychiatry 2014; 59: 513–551.</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Calibri" panose="020F0502020204030204" pitchFamily="34" charset="0"/>
                <a:ea typeface="Calibri" panose="020F0502020204030204" pitchFamily="34" charset="0"/>
                <a:cs typeface="Calibri" panose="020F0502020204030204" pitchFamily="34" charset="0"/>
              </a:rPr>
              <a:t>2. Ho BC, Andreasen NC, Ziebell S,</a:t>
            </a:r>
            <a:r>
              <a:rPr lang="en-US" sz="1000" dirty="0">
                <a:latin typeface="Calibri" panose="020F0502020204030204" pitchFamily="34" charset="0"/>
                <a:ea typeface="Calibri" panose="020F0502020204030204" pitchFamily="34" charset="0"/>
                <a:cs typeface="Calibri" panose="020F0502020204030204" pitchFamily="34" charset="0"/>
              </a:rPr>
              <a:t> et al. </a:t>
            </a:r>
            <a:r>
              <a:rPr lang="en-GB" sz="1000" dirty="0">
                <a:latin typeface="Calibri" panose="020F0502020204030204" pitchFamily="34" charset="0"/>
                <a:ea typeface="Calibri" panose="020F0502020204030204" pitchFamily="34" charset="0"/>
                <a:cs typeface="Calibri" panose="020F0502020204030204" pitchFamily="34" charset="0"/>
              </a:rPr>
              <a:t>Long-term antipsychotic treatment and brain volumes: a longitudinal study of first-episode schizophrenia. </a:t>
            </a:r>
            <a:r>
              <a:rPr lang="en-US" sz="1000" dirty="0">
                <a:latin typeface="Calibri" panose="020F0502020204030204" pitchFamily="34" charset="0"/>
                <a:ea typeface="Calibri" panose="020F0502020204030204" pitchFamily="34" charset="0"/>
                <a:cs typeface="Calibri" panose="020F0502020204030204" pitchFamily="34" charset="0"/>
              </a:rPr>
              <a:t>Arch Gen Psychiatry 2011; 68: 128–137.</a:t>
            </a:r>
            <a:endParaRPr lang="en-GB" sz="1000" dirty="0">
              <a:latin typeface="Calibri" panose="020F0502020204030204" pitchFamily="34" charset="0"/>
              <a:ea typeface="Calibri" panose="020F0502020204030204" pitchFamily="34" charset="0"/>
              <a:cs typeface="Calibri" panose="020F0502020204030204" pitchFamily="34" charset="0"/>
            </a:endParaRPr>
          </a:p>
          <a:p>
            <a:pPr indent="0">
              <a:buNone/>
            </a:pPr>
            <a:r>
              <a:rPr lang="da-DK" sz="1000" dirty="0">
                <a:latin typeface="Calibri" panose="020F0502020204030204" pitchFamily="34" charset="0"/>
                <a:ea typeface="Calibri" panose="020F0502020204030204" pitchFamily="34" charset="0"/>
                <a:cs typeface="Calibri" panose="020F0502020204030204" pitchFamily="34" charset="0"/>
              </a:rPr>
              <a:t>3. Dorph-Petersen KA, Pierri JN, Perel JM, et al. </a:t>
            </a:r>
            <a:r>
              <a:rPr lang="en-GB" sz="1000" dirty="0">
                <a:latin typeface="Calibri" panose="020F0502020204030204" pitchFamily="34" charset="0"/>
                <a:ea typeface="Calibri" panose="020F0502020204030204" pitchFamily="34" charset="0"/>
                <a:cs typeface="Calibri" panose="020F0502020204030204" pitchFamily="34" charset="0"/>
              </a:rPr>
              <a:t>The influence of chronic exposure to antipsychotic medications on brain size before and after tissue fixation: a comparison of haloperidol and olanzapine in macaque monkeys. </a:t>
            </a:r>
            <a:r>
              <a:rPr lang="en-US" sz="1000" dirty="0">
                <a:latin typeface="Calibri" panose="020F0502020204030204" pitchFamily="34" charset="0"/>
                <a:ea typeface="Calibri" panose="020F0502020204030204" pitchFamily="34" charset="0"/>
                <a:cs typeface="Calibri" panose="020F0502020204030204" pitchFamily="34" charset="0"/>
              </a:rPr>
              <a:t>Neuropsychopharmacology 2005; 30: 1649–1661.</a:t>
            </a:r>
          </a:p>
          <a:p>
            <a:pPr indent="0">
              <a:buNone/>
            </a:pPr>
            <a:r>
              <a:rPr lang="en-GB" sz="1000" dirty="0">
                <a:latin typeface="Calibri" panose="020F0502020204030204" pitchFamily="34" charset="0"/>
                <a:ea typeface="Calibri" panose="020F0502020204030204" pitchFamily="34" charset="0"/>
                <a:cs typeface="Calibri" panose="020F0502020204030204" pitchFamily="34" charset="0"/>
              </a:rPr>
              <a:t>4. Andreasen NC, Liu D, Ziebell S,</a:t>
            </a:r>
            <a:r>
              <a:rPr lang="da-DK" sz="1000" dirty="0">
                <a:latin typeface="Calibri" panose="020F0502020204030204" pitchFamily="34" charset="0"/>
                <a:ea typeface="Calibri" panose="020F0502020204030204" pitchFamily="34" charset="0"/>
                <a:cs typeface="Calibri" panose="020F0502020204030204" pitchFamily="34" charset="0"/>
              </a:rPr>
              <a:t> et al. </a:t>
            </a:r>
            <a:r>
              <a:rPr lang="en-GB" sz="1000" dirty="0">
                <a:latin typeface="Calibri" panose="020F0502020204030204" pitchFamily="34" charset="0"/>
                <a:ea typeface="Calibri" panose="020F0502020204030204" pitchFamily="34" charset="0"/>
                <a:cs typeface="Calibri" panose="020F0502020204030204" pitchFamily="34" charset="0"/>
              </a:rPr>
              <a:t>Relapse duration, treatment intensity, and brain tissue loss in schizophrenia: a prospective longitudinal MRI study. </a:t>
            </a:r>
            <a:r>
              <a:rPr lang="da-DK" sz="1000" dirty="0">
                <a:latin typeface="Calibri" panose="020F0502020204030204" pitchFamily="34" charset="0"/>
                <a:ea typeface="Calibri" panose="020F0502020204030204" pitchFamily="34" charset="0"/>
                <a:cs typeface="Calibri" panose="020F0502020204030204" pitchFamily="34" charset="0"/>
              </a:rPr>
              <a:t>Am J Psychiatry 2013;170:609–615.</a:t>
            </a:r>
          </a:p>
          <a:p>
            <a:pPr indent="0">
              <a:buNone/>
            </a:pPr>
            <a:r>
              <a:rPr lang="da-DK" sz="1000" dirty="0">
                <a:latin typeface="Calibri" panose="020F0502020204030204" pitchFamily="34" charset="0"/>
                <a:ea typeface="Calibri" panose="020F0502020204030204" pitchFamily="34" charset="0"/>
                <a:cs typeface="Calibri" panose="020F0502020204030204" pitchFamily="34" charset="0"/>
              </a:rPr>
              <a:t>5. Stefan Leucht. Personal communication.</a:t>
            </a:r>
            <a:endParaRPr lang="en-US" sz="1000" dirty="0">
              <a:latin typeface="Calibri" panose="020F0502020204030204" pitchFamily="34" charset="0"/>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sz="1000" dirty="0">
              <a:latin typeface="Calibri" panose="020F0502020204030204" pitchFamily="34" charset="0"/>
              <a:ea typeface="Calibri" panose="020F0502020204030204" pitchFamily="34" charset="0"/>
              <a:cs typeface="Calibri" panose="020F050202020403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447A49CF-06B1-6F3D-92CB-672F1B18C3B0}"/>
              </a:ext>
            </a:extLst>
          </p:cNvPr>
          <p:cNvSpPr>
            <a:spLocks noGrp="1"/>
          </p:cNvSpPr>
          <p:nvPr>
            <p:ph type="sldNum" sz="quarter" idx="5"/>
          </p:nvPr>
        </p:nvSpPr>
        <p:spPr/>
        <p:txBody>
          <a:bodyPr/>
          <a:lstStyle/>
          <a:p>
            <a:fld id="{1F8FAE91-9FB9-44F3-8949-98E17D825C52}" type="slidenum">
              <a:rPr lang="en-GB" smtClean="0"/>
              <a:t>1</a:t>
            </a:fld>
            <a:endParaRPr lang="en-GB"/>
          </a:p>
        </p:txBody>
      </p:sp>
    </p:spTree>
    <p:extLst>
      <p:ext uri="{BB962C8B-B14F-4D97-AF65-F5344CB8AC3E}">
        <p14:creationId xmlns:p14="http://schemas.microsoft.com/office/powerpoint/2010/main" val="717644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wo Content w. box">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8" name="Content Placeholder 2">
            <a:extLst>
              <a:ext uri="{FF2B5EF4-FFF2-40B4-BE49-F238E27FC236}">
                <a16:creationId xmlns:a16="http://schemas.microsoft.com/office/drawing/2014/main" id="{EE0EABDA-198D-44FE-A8B8-E098AEB80673}"/>
              </a:ext>
            </a:extLst>
          </p:cNvPr>
          <p:cNvSpPr>
            <a:spLocks noGrp="1"/>
          </p:cNvSpPr>
          <p:nvPr>
            <p:ph idx="19"/>
          </p:nvPr>
        </p:nvSpPr>
        <p:spPr>
          <a:xfrm>
            <a:off x="539751" y="1416785"/>
            <a:ext cx="541019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9" name="Pladsholder til tekst 4">
            <a:extLst>
              <a:ext uri="{FF2B5EF4-FFF2-40B4-BE49-F238E27FC236}">
                <a16:creationId xmlns:a16="http://schemas.microsoft.com/office/drawing/2014/main" id="{29E749E2-61A4-474C-A9F7-035784F7664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35BBE75-1630-46E1-9FA9-55908041CCF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3350629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163406-5D68-413D-AFDF-90D68FD02AB8}"/>
              </a:ext>
            </a:extLst>
          </p:cNvPr>
          <p:cNvSpPr>
            <a:spLocks noGrp="1"/>
          </p:cNvSpPr>
          <p:nvPr>
            <p:ph type="title"/>
          </p:nvPr>
        </p:nvSpPr>
        <p:spPr>
          <a:xfrm>
            <a:off x="539749" y="539750"/>
            <a:ext cx="9213851" cy="332399"/>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AFFE85-39C0-4335-A66F-8029022AA9A6}"/>
              </a:ext>
            </a:extLst>
          </p:cNvPr>
          <p:cNvSpPr>
            <a:spLocks noGrp="1"/>
          </p:cNvSpPr>
          <p:nvPr>
            <p:ph type="body" idx="1"/>
          </p:nvPr>
        </p:nvSpPr>
        <p:spPr>
          <a:xfrm>
            <a:off x="539749" y="1142150"/>
            <a:ext cx="9213851" cy="469191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a:extLst>
              <a:ext uri="{FF2B5EF4-FFF2-40B4-BE49-F238E27FC236}">
                <a16:creationId xmlns:a16="http://schemas.microsoft.com/office/drawing/2014/main" id="{C42D07B5-4BF6-4499-8E0F-9D762B6DEEF8}"/>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pic>
        <p:nvPicPr>
          <p:cNvPr id="8" name="Logo">
            <a:extLst>
              <a:ext uri="{FF2B5EF4-FFF2-40B4-BE49-F238E27FC236}">
                <a16:creationId xmlns:a16="http://schemas.microsoft.com/office/drawing/2014/main" id="{34F9AA81-9D35-4E0D-9E78-3F5C4465563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0663" y="524930"/>
            <a:ext cx="1440000" cy="281496"/>
          </a:xfrm>
          <a:prstGeom prst="rect">
            <a:avLst/>
          </a:prstGeom>
        </p:spPr>
      </p:pic>
      <p:sp>
        <p:nvSpPr>
          <p:cNvPr id="9" name="ExternalLogo" hidden="1">
            <a:extLst>
              <a:ext uri="{FF2B5EF4-FFF2-40B4-BE49-F238E27FC236}">
                <a16:creationId xmlns:a16="http://schemas.microsoft.com/office/drawing/2014/main" id="{48088308-7A9E-4E84-BCA0-2394FBDDB9C5}"/>
              </a:ext>
            </a:extLst>
          </p:cNvPr>
          <p:cNvSpPr/>
          <p:nvPr/>
        </p:nvSpPr>
        <p:spPr>
          <a:xfrm>
            <a:off x="10023475" y="610200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963568544"/>
      </p:ext>
    </p:extLst>
  </p:cSld>
  <p:clrMap bg1="lt1" tx1="dk1" bg2="lt2" tx2="dk2" accent1="accent1" accent2="accent2" accent3="accent3" accent4="accent4" accent5="accent5" accent6="accent6" hlink="hlink" folHlink="folHlink"/>
  <p:sldLayoutIdLst>
    <p:sldLayoutId id="2147483665" r:id="rId1"/>
  </p:sldLayoutIdLst>
  <p:hf sldNum="0" hdr="0" ftr="0" dt="0"/>
  <p:txStyles>
    <p:title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p:titleStyle>
    <p:body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340">
          <p15:clr>
            <a:srgbClr val="F26B43"/>
          </p15:clr>
        </p15:guide>
        <p15:guide id="4" pos="767">
          <p15:clr>
            <a:srgbClr val="F26B43"/>
          </p15:clr>
        </p15:guide>
        <p15:guide id="5" pos="937">
          <p15:clr>
            <a:srgbClr val="F26B43"/>
          </p15:clr>
        </p15:guide>
        <p15:guide id="6" pos="1365">
          <p15:clr>
            <a:srgbClr val="F26B43"/>
          </p15:clr>
        </p15:guide>
        <p15:guide id="7" pos="1535">
          <p15:clr>
            <a:srgbClr val="F26B43"/>
          </p15:clr>
        </p15:guide>
        <p15:guide id="8" pos="1962">
          <p15:clr>
            <a:srgbClr val="F26B43"/>
          </p15:clr>
        </p15:guide>
        <p15:guide id="9" pos="2132">
          <p15:clr>
            <a:srgbClr val="F26B43"/>
          </p15:clr>
        </p15:guide>
        <p15:guide id="10" pos="2560">
          <p15:clr>
            <a:srgbClr val="F26B43"/>
          </p15:clr>
        </p15:guide>
        <p15:guide id="11" pos="2730">
          <p15:clr>
            <a:srgbClr val="F26B43"/>
          </p15:clr>
        </p15:guide>
        <p15:guide id="12" pos="3157">
          <p15:clr>
            <a:srgbClr val="F26B43"/>
          </p15:clr>
        </p15:guide>
        <p15:guide id="13" pos="3327">
          <p15:clr>
            <a:srgbClr val="F26B43"/>
          </p15:clr>
        </p15:guide>
        <p15:guide id="14" pos="3754">
          <p15:clr>
            <a:srgbClr val="F26B43"/>
          </p15:clr>
        </p15:guide>
        <p15:guide id="15" pos="3925">
          <p15:clr>
            <a:srgbClr val="F26B43"/>
          </p15:clr>
        </p15:guide>
        <p15:guide id="16" pos="4352">
          <p15:clr>
            <a:srgbClr val="F26B43"/>
          </p15:clr>
        </p15:guide>
        <p15:guide id="17" pos="4522">
          <p15:clr>
            <a:srgbClr val="F26B43"/>
          </p15:clr>
        </p15:guide>
        <p15:guide id="18" pos="4949">
          <p15:clr>
            <a:srgbClr val="F26B43"/>
          </p15:clr>
        </p15:guide>
        <p15:guide id="19" pos="5120">
          <p15:clr>
            <a:srgbClr val="F26B43"/>
          </p15:clr>
        </p15:guide>
        <p15:guide id="20" pos="5547">
          <p15:clr>
            <a:srgbClr val="F26B43"/>
          </p15:clr>
        </p15:guide>
        <p15:guide id="21" pos="5717">
          <p15:clr>
            <a:srgbClr val="F26B43"/>
          </p15:clr>
        </p15:guide>
        <p15:guide id="22" pos="6144">
          <p15:clr>
            <a:srgbClr val="F26B43"/>
          </p15:clr>
        </p15:guide>
        <p15:guide id="23" pos="6314">
          <p15:clr>
            <a:srgbClr val="F26B43"/>
          </p15:clr>
        </p15:guide>
        <p15:guide id="24" pos="6742">
          <p15:clr>
            <a:srgbClr val="F26B43"/>
          </p15:clr>
        </p15:guide>
        <p15:guide id="25" pos="6912">
          <p15:clr>
            <a:srgbClr val="F26B43"/>
          </p15:clr>
        </p15:guide>
        <p15:guide id="26" pos="7339">
          <p15:clr>
            <a:srgbClr val="F26B43"/>
          </p15:clr>
        </p15:guide>
        <p15:guide id="27" orient="horz">
          <p15:clr>
            <a:srgbClr val="F26B43"/>
          </p15:clr>
        </p15:guide>
        <p15:guide id="28" orient="horz" pos="4320">
          <p15:clr>
            <a:srgbClr val="F26B43"/>
          </p15:clr>
        </p15:guide>
        <p15:guide id="29" orient="horz" pos="340">
          <p15:clr>
            <a:srgbClr val="F26B43"/>
          </p15:clr>
        </p15:guide>
        <p15:guide id="32" orient="horz" pos="3675">
          <p15:clr>
            <a:srgbClr val="F26B43"/>
          </p15:clr>
        </p15:guide>
        <p15:guide id="33" orient="horz" pos="3793">
          <p15:clr>
            <a:srgbClr val="F26B43"/>
          </p15:clr>
        </p15:guide>
        <p15:guide id="34" orient="horz" pos="4235">
          <p15:clr>
            <a:srgbClr val="F26B43"/>
          </p15:clr>
        </p15:guide>
        <p15:guide id="36" orient="horz" pos="504">
          <p15:clr>
            <a:srgbClr val="F26B43"/>
          </p15:clr>
        </p15:guide>
        <p15:guide id="37" orient="horz" pos="720">
          <p15:clr>
            <a:srgbClr val="F26B43"/>
          </p15:clr>
        </p15:guide>
        <p15:guide id="38" orient="horz" pos="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E2FE8-C41D-B87B-E741-9F3A8FA6155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88815E0-8F3A-DAEA-C676-48C03DE9FDEC}"/>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37E0705A-B5B7-EE86-23F9-0CBA934AC370}"/>
              </a:ext>
            </a:extLst>
          </p:cNvPr>
          <p:cNvSpPr>
            <a:spLocks noGrp="1"/>
          </p:cNvSpPr>
          <p:nvPr>
            <p:ph type="title"/>
          </p:nvPr>
        </p:nvSpPr>
        <p:spPr>
          <a:xfrm>
            <a:off x="539749" y="814386"/>
            <a:ext cx="10966448" cy="332399"/>
          </a:xfrm>
        </p:spPr>
        <p:txBody>
          <a:bodyPr anchor="t"/>
          <a:lstStyle/>
          <a:p>
            <a:r>
              <a:rPr lang="en-US" sz="2000" noProof="0" dirty="0"/>
              <a:t>The debate around relapses and </a:t>
            </a:r>
            <a:r>
              <a:rPr lang="en-US" sz="2000" noProof="0" dirty="0" err="1"/>
              <a:t>supersensitivity</a:t>
            </a:r>
            <a:r>
              <a:rPr lang="en-US" sz="2000" noProof="0" dirty="0"/>
              <a:t> psychosis being ‘toxic’</a:t>
            </a:r>
            <a:br>
              <a:rPr lang="en-US" sz="2000" noProof="0" dirty="0"/>
            </a:br>
            <a:r>
              <a:rPr lang="en-US" sz="2000" noProof="0" dirty="0"/>
              <a:t>for the brain (I) </a:t>
            </a:r>
          </a:p>
        </p:txBody>
      </p:sp>
      <p:sp>
        <p:nvSpPr>
          <p:cNvPr id="6" name="Text Placeholder 5">
            <a:extLst>
              <a:ext uri="{FF2B5EF4-FFF2-40B4-BE49-F238E27FC236}">
                <a16:creationId xmlns:a16="http://schemas.microsoft.com/office/drawing/2014/main" id="{CF06C6CD-9CB7-24B3-E71F-163D33395A52}"/>
              </a:ext>
            </a:extLst>
          </p:cNvPr>
          <p:cNvSpPr>
            <a:spLocks noGrp="1"/>
          </p:cNvSpPr>
          <p:nvPr>
            <p:ph type="body" sz="quarter" idx="18"/>
          </p:nvPr>
        </p:nvSpPr>
        <p:spPr>
          <a:xfrm>
            <a:off x="539749" y="6102000"/>
            <a:ext cx="9213852" cy="619200"/>
          </a:xfrm>
        </p:spPr>
        <p:txBody>
          <a:bodyPr/>
          <a:lstStyle/>
          <a:p>
            <a:r>
              <a:rPr lang="en-US" baseline="30000" noProof="0" dirty="0" err="1"/>
              <a:t>a</a:t>
            </a:r>
            <a:r>
              <a:rPr lang="en-US" noProof="0" dirty="0" err="1"/>
              <a:t>Data</a:t>
            </a:r>
            <a:r>
              <a:rPr lang="en-US" noProof="0" dirty="0"/>
              <a:t> from animal studies are included; </a:t>
            </a:r>
            <a:r>
              <a:rPr lang="en-US" baseline="30000" noProof="0" dirty="0" err="1"/>
              <a:t>b</a:t>
            </a:r>
            <a:r>
              <a:rPr lang="en-US" noProof="0" dirty="0" err="1"/>
              <a:t>The</a:t>
            </a:r>
            <a:r>
              <a:rPr lang="en-US" noProof="0" dirty="0"/>
              <a:t> mean follow-up time was 7.2 years (standard deviation, 3.9 years; range, 1.9-14.0 years)</a:t>
            </a:r>
          </a:p>
          <a:p>
            <a:r>
              <a:rPr lang="en-US" noProof="0" dirty="0"/>
              <a:t>MRI=magnetic resonance imaging</a:t>
            </a:r>
          </a:p>
          <a:p>
            <a:r>
              <a:rPr lang="en-US" noProof="0" dirty="0"/>
              <a:t>1. Anderson et al. Can J Psychiatry 2014;59:513–551; 2. Ho et al. Arch Gen Psychiatry 2011;68:128–137; 3. Dorph-Petersen et al. Neuropsychopharmacology 2005;30:1649–1661; </a:t>
            </a:r>
            <a:br>
              <a:rPr lang="en-US" noProof="0" dirty="0"/>
            </a:br>
            <a:r>
              <a:rPr lang="en-US" noProof="0" dirty="0"/>
              <a:t>4. Andreasen et al. Am J Psychiatry 2013;170:609–615; 5. Stefan Leucht. Personal communication</a:t>
            </a:r>
          </a:p>
        </p:txBody>
      </p:sp>
      <p:sp>
        <p:nvSpPr>
          <p:cNvPr id="12" name="Content Placeholder 2">
            <a:extLst>
              <a:ext uri="{FF2B5EF4-FFF2-40B4-BE49-F238E27FC236}">
                <a16:creationId xmlns:a16="http://schemas.microsoft.com/office/drawing/2014/main" id="{380AFEFA-E75C-4F37-F29F-497F0DCE8A47}"/>
              </a:ext>
            </a:extLst>
          </p:cNvPr>
          <p:cNvSpPr txBox="1">
            <a:spLocks/>
          </p:cNvSpPr>
          <p:nvPr/>
        </p:nvSpPr>
        <p:spPr>
          <a:xfrm>
            <a:off x="539749" y="2904701"/>
            <a:ext cx="5419726" cy="2133242"/>
          </a:xfrm>
          <a:prstGeom prst="rect">
            <a:avLst/>
          </a:prstGeom>
        </p:spPr>
        <p:txBody>
          <a:bodyPr vert="horz" lIns="0" tIns="36000" rIns="0" bIns="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79388">
              <a:spcBef>
                <a:spcPts val="600"/>
              </a:spcBef>
            </a:pPr>
            <a:r>
              <a:rPr lang="en-US" sz="1400" noProof="0" dirty="0"/>
              <a:t>A long-</a:t>
            </a:r>
            <a:r>
              <a:rPr lang="en-US" sz="1400" noProof="0" dirty="0" err="1"/>
              <a:t>term</a:t>
            </a:r>
            <a:r>
              <a:rPr lang="en-US" sz="1400" baseline="30000" noProof="0" dirty="0" err="1"/>
              <a:t>b</a:t>
            </a:r>
            <a:r>
              <a:rPr lang="en-US" sz="1400" noProof="0" dirty="0"/>
              <a:t> follow-up study used repeated MRI neuroimaging of people (n=211) with schizophrenia, beginning soon after onset of illness</a:t>
            </a:r>
            <a:r>
              <a:rPr lang="en-US" sz="1400" baseline="30000" noProof="0" dirty="0"/>
              <a:t>2</a:t>
            </a:r>
          </a:p>
          <a:p>
            <a:pPr indent="-179388">
              <a:spcBef>
                <a:spcPts val="600"/>
              </a:spcBef>
            </a:pPr>
            <a:r>
              <a:rPr lang="en-US" sz="1400" noProof="0" dirty="0"/>
              <a:t>The findings indicated that more </a:t>
            </a:r>
            <a:r>
              <a:rPr kumimoji="0" lang="en-US" sz="1400" b="1" i="0" u="none" strike="noStrike" kern="1200" cap="none" spc="0" normalizeH="0" baseline="0" noProof="0" dirty="0">
                <a:ln>
                  <a:noFill/>
                </a:ln>
                <a:solidFill>
                  <a:srgbClr val="3F1A01"/>
                </a:solidFill>
                <a:effectLst/>
                <a:uLnTx/>
                <a:uFillTx/>
              </a:rPr>
              <a:t>antipsychotic </a:t>
            </a:r>
            <a:br>
              <a:rPr kumimoji="0" lang="en-US" sz="1400" b="1" i="0" u="none" strike="noStrike" kern="1200" cap="none" spc="0" normalizeH="0" baseline="0" noProof="0" dirty="0">
                <a:ln>
                  <a:noFill/>
                </a:ln>
                <a:solidFill>
                  <a:srgbClr val="3F1A01"/>
                </a:solidFill>
                <a:effectLst/>
                <a:uLnTx/>
                <a:uFillTx/>
              </a:rPr>
            </a:br>
            <a:r>
              <a:rPr kumimoji="0" lang="en-US" sz="1400" b="1" i="0" u="none" strike="noStrike" kern="1200" cap="none" spc="0" normalizeH="0" baseline="0" noProof="0" dirty="0">
                <a:ln>
                  <a:noFill/>
                </a:ln>
                <a:solidFill>
                  <a:srgbClr val="3F1A01"/>
                </a:solidFill>
                <a:effectLst/>
                <a:uLnTx/>
                <a:uFillTx/>
              </a:rPr>
              <a:t>treatment was associated with smaller </a:t>
            </a:r>
            <a:br>
              <a:rPr kumimoji="0" lang="en-US" sz="1400" b="1" i="0" u="none" strike="noStrike" kern="1200" cap="none" spc="0" normalizeH="0" baseline="0" noProof="0" dirty="0">
                <a:ln>
                  <a:noFill/>
                </a:ln>
                <a:solidFill>
                  <a:srgbClr val="3F1A01"/>
                </a:solidFill>
                <a:effectLst/>
                <a:uLnTx/>
                <a:uFillTx/>
              </a:rPr>
            </a:br>
            <a:r>
              <a:rPr kumimoji="0" lang="en-US" sz="1400" b="1" i="0" u="none" strike="noStrike" kern="1200" cap="none" spc="0" normalizeH="0" baseline="0" noProof="0" dirty="0">
                <a:ln>
                  <a:noFill/>
                </a:ln>
                <a:solidFill>
                  <a:srgbClr val="3F1A01"/>
                </a:solidFill>
                <a:effectLst/>
                <a:uLnTx/>
                <a:uFillTx/>
              </a:rPr>
              <a:t>brain volume</a:t>
            </a:r>
            <a:r>
              <a:rPr kumimoji="0" lang="en-US" sz="1400" b="0" i="0" u="none" strike="noStrike" kern="1200" cap="none" spc="0" normalizeH="0" baseline="30000" noProof="0" dirty="0">
                <a:ln>
                  <a:noFill/>
                </a:ln>
                <a:solidFill>
                  <a:srgbClr val="3F1A01"/>
                </a:solidFill>
                <a:effectLst/>
                <a:uLnTx/>
                <a:uFillTx/>
              </a:rPr>
              <a:t>2</a:t>
            </a:r>
            <a:endParaRPr lang="en-US" sz="1400" strike="sngStrike" baseline="30000" noProof="0" dirty="0"/>
          </a:p>
        </p:txBody>
      </p:sp>
      <p:sp>
        <p:nvSpPr>
          <p:cNvPr id="13" name="Rectangle: Rounded Corners 12">
            <a:extLst>
              <a:ext uri="{FF2B5EF4-FFF2-40B4-BE49-F238E27FC236}">
                <a16:creationId xmlns:a16="http://schemas.microsoft.com/office/drawing/2014/main" id="{F9A6C47B-4CA8-5BC7-E6A5-6E52B56DF17F}"/>
              </a:ext>
            </a:extLst>
          </p:cNvPr>
          <p:cNvSpPr/>
          <p:nvPr/>
        </p:nvSpPr>
        <p:spPr>
          <a:xfrm>
            <a:off x="501548" y="4519210"/>
            <a:ext cx="11106151" cy="850846"/>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lvl="1" indent="0">
              <a:buNone/>
            </a:pPr>
            <a:r>
              <a:rPr lang="en-US" sz="1600" noProof="0" dirty="0">
                <a:solidFill>
                  <a:schemeClr val="tx1"/>
                </a:solidFill>
              </a:rPr>
              <a:t>Results from the first analysis suggest that dose-intensity and increased duration of antipsychotics use may lead to brain volume loss; however, the second analysis suggests that longer relapse duration is associated with brain volume loss, and recommends antipsychotics for relapse prevention, at the lowest effective dose</a:t>
            </a:r>
          </a:p>
        </p:txBody>
      </p:sp>
      <p:sp>
        <p:nvSpPr>
          <p:cNvPr id="14" name="Content Placeholder 19">
            <a:extLst>
              <a:ext uri="{FF2B5EF4-FFF2-40B4-BE49-F238E27FC236}">
                <a16:creationId xmlns:a16="http://schemas.microsoft.com/office/drawing/2014/main" id="{623609CC-59FA-94A7-02BD-C7FAD3B61084}"/>
              </a:ext>
            </a:extLst>
          </p:cNvPr>
          <p:cNvSpPr txBox="1">
            <a:spLocks/>
          </p:cNvSpPr>
          <p:nvPr/>
        </p:nvSpPr>
        <p:spPr>
          <a:xfrm>
            <a:off x="6167159" y="2904701"/>
            <a:ext cx="5419726" cy="3057557"/>
          </a:xfrm>
          <a:prstGeom prst="round2DiagRect">
            <a:avLst>
              <a:gd name="adj1" fmla="val 0"/>
              <a:gd name="adj2" fmla="val 5647"/>
            </a:avLst>
          </a:prstGeom>
          <a:noFill/>
        </p:spPr>
        <p:txBody>
          <a:bodyPr vert="horz" lIns="0" tIns="36000" rIns="0" bIns="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6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4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1400" noProof="0" dirty="0"/>
              <a:t>A second analysis of the same study including 202 people, investigated the impact of the number and duration of relapses on brain volume over time using MRI data</a:t>
            </a:r>
            <a:r>
              <a:rPr lang="en-US" sz="1400" baseline="30000" noProof="0" dirty="0"/>
              <a:t>4</a:t>
            </a:r>
            <a:endParaRPr lang="en-US" sz="1400" noProof="0" dirty="0"/>
          </a:p>
          <a:p>
            <a:pPr>
              <a:spcBef>
                <a:spcPts val="600"/>
              </a:spcBef>
            </a:pPr>
            <a:r>
              <a:rPr lang="en-US" sz="1400" noProof="0" dirty="0"/>
              <a:t>The findings suggested that the more </a:t>
            </a:r>
            <a:r>
              <a:rPr lang="en-US" sz="1400" b="1" noProof="0" dirty="0"/>
              <a:t>time </a:t>
            </a:r>
            <a:br>
              <a:rPr lang="en-US" sz="1400" b="1" noProof="0" dirty="0"/>
            </a:br>
            <a:r>
              <a:rPr lang="en-US" sz="1400" noProof="0" dirty="0"/>
              <a:t>people </a:t>
            </a:r>
            <a:r>
              <a:rPr lang="en-US" sz="1400" b="1" noProof="0" dirty="0"/>
              <a:t>spent in relapse</a:t>
            </a:r>
            <a:r>
              <a:rPr lang="en-US" sz="1400" noProof="0" dirty="0"/>
              <a:t>, the more </a:t>
            </a:r>
            <a:br>
              <a:rPr lang="en-US" sz="1400" noProof="0" dirty="0"/>
            </a:br>
            <a:r>
              <a:rPr lang="en-US" sz="1400" noProof="0" dirty="0"/>
              <a:t>pronounced </a:t>
            </a:r>
            <a:r>
              <a:rPr lang="en-US" sz="1400" b="1" noProof="0" dirty="0"/>
              <a:t>the loss of brain volume</a:t>
            </a:r>
            <a:r>
              <a:rPr lang="en-US" sz="1400" baseline="30000" noProof="0" dirty="0"/>
              <a:t>4</a:t>
            </a:r>
            <a:endParaRPr lang="en-US" sz="1400" b="1" noProof="0" dirty="0"/>
          </a:p>
          <a:p>
            <a:pPr>
              <a:spcBef>
                <a:spcPts val="600"/>
              </a:spcBef>
            </a:pPr>
            <a:endParaRPr lang="en-US" sz="1400" noProof="0" dirty="0"/>
          </a:p>
        </p:txBody>
      </p:sp>
      <p:sp>
        <p:nvSpPr>
          <p:cNvPr id="2" name="Rectangle: Rounded Corners 1">
            <a:extLst>
              <a:ext uri="{FF2B5EF4-FFF2-40B4-BE49-F238E27FC236}">
                <a16:creationId xmlns:a16="http://schemas.microsoft.com/office/drawing/2014/main" id="{E6051086-E8FE-4A0E-88A8-526C016428AF}"/>
              </a:ext>
            </a:extLst>
          </p:cNvPr>
          <p:cNvSpPr/>
          <p:nvPr/>
        </p:nvSpPr>
        <p:spPr>
          <a:xfrm>
            <a:off x="539750" y="1537071"/>
            <a:ext cx="11110913" cy="977344"/>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rtlCol="0" anchor="ctr"/>
          <a:lstStyle/>
          <a:p>
            <a:pPr marL="180000" lvl="1" indent="-180000">
              <a:spcBef>
                <a:spcPts val="600"/>
              </a:spcBef>
              <a:buFont typeface="Arial" panose="020B0604020202020204" pitchFamily="34" charset="0"/>
              <a:buChar char="•"/>
            </a:pPr>
            <a:r>
              <a:rPr lang="en-US" sz="1600" noProof="0" dirty="0">
                <a:solidFill>
                  <a:schemeClr val="tx1"/>
                </a:solidFill>
              </a:rPr>
              <a:t>The 'neurotoxicity' hypothesis suggests that psychosis may be biologically toxic to the brain</a:t>
            </a:r>
            <a:r>
              <a:rPr lang="en-US" sz="1600" baseline="30000" noProof="0" dirty="0">
                <a:solidFill>
                  <a:schemeClr val="tx1"/>
                </a:solidFill>
              </a:rPr>
              <a:t>1</a:t>
            </a:r>
          </a:p>
          <a:p>
            <a:pPr marL="180000" lvl="1" indent="-180000">
              <a:spcBef>
                <a:spcPts val="600"/>
              </a:spcBef>
              <a:buFont typeface="Arial" panose="020B0604020202020204" pitchFamily="34" charset="0"/>
              <a:buChar char="•"/>
            </a:pPr>
            <a:r>
              <a:rPr lang="en-US" sz="1600" noProof="0" dirty="0">
                <a:solidFill>
                  <a:schemeClr val="tx1"/>
                </a:solidFill>
              </a:rPr>
              <a:t>In addition to the multiple side effects of </a:t>
            </a:r>
            <a:r>
              <a:rPr lang="en-US" sz="1600" b="1" noProof="0" dirty="0">
                <a:solidFill>
                  <a:schemeClr val="tx1"/>
                </a:solidFill>
              </a:rPr>
              <a:t>antipsychotic drugs</a:t>
            </a:r>
            <a:r>
              <a:rPr lang="en-US" sz="1600" noProof="0" dirty="0">
                <a:solidFill>
                  <a:schemeClr val="tx1"/>
                </a:solidFill>
              </a:rPr>
              <a:t>, some studies suggest they may lead to </a:t>
            </a:r>
            <a:r>
              <a:rPr lang="en-US" sz="1600" b="1" noProof="0" dirty="0">
                <a:solidFill>
                  <a:schemeClr val="tx1"/>
                </a:solidFill>
              </a:rPr>
              <a:t>loss of brain volume</a:t>
            </a:r>
            <a:r>
              <a:rPr lang="en-US" sz="1600" b="1" baseline="30000" noProof="0" dirty="0">
                <a:solidFill>
                  <a:schemeClr val="tx1"/>
                </a:solidFill>
              </a:rPr>
              <a:t>2,3,a</a:t>
            </a:r>
            <a:r>
              <a:rPr lang="en-US" sz="1600" noProof="0" dirty="0">
                <a:solidFill>
                  <a:schemeClr val="tx1"/>
                </a:solidFill>
              </a:rPr>
              <a:t>  </a:t>
            </a:r>
            <a:endParaRPr lang="en-US" sz="1600" baseline="30000" noProof="0" dirty="0">
              <a:solidFill>
                <a:schemeClr val="tx1"/>
              </a:solidFill>
            </a:endParaRPr>
          </a:p>
        </p:txBody>
      </p:sp>
      <p:cxnSp>
        <p:nvCxnSpPr>
          <p:cNvPr id="11" name="Straight Connector 10">
            <a:extLst>
              <a:ext uri="{FF2B5EF4-FFF2-40B4-BE49-F238E27FC236}">
                <a16:creationId xmlns:a16="http://schemas.microsoft.com/office/drawing/2014/main" id="{530C2A3B-97E4-E077-E839-B99FE77A4B85}"/>
              </a:ext>
            </a:extLst>
          </p:cNvPr>
          <p:cNvCxnSpPr>
            <a:cxnSpLocks/>
          </p:cNvCxnSpPr>
          <p:nvPr/>
        </p:nvCxnSpPr>
        <p:spPr>
          <a:xfrm>
            <a:off x="6096000" y="3019432"/>
            <a:ext cx="0" cy="1454831"/>
          </a:xfrm>
          <a:prstGeom prst="line">
            <a:avLst/>
          </a:prstGeom>
          <a:ln w="9525">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1AB529FF-42EF-C97C-4334-ED66C703B13B}"/>
              </a:ext>
            </a:extLst>
          </p:cNvPr>
          <p:cNvGrpSpPr/>
          <p:nvPr/>
        </p:nvGrpSpPr>
        <p:grpSpPr>
          <a:xfrm>
            <a:off x="10507588" y="3497761"/>
            <a:ext cx="828000" cy="828000"/>
            <a:chOff x="10507588" y="3646263"/>
            <a:chExt cx="828000" cy="828000"/>
          </a:xfrm>
        </p:grpSpPr>
        <p:sp>
          <p:nvSpPr>
            <p:cNvPr id="17" name="Flowchart: Connector 16">
              <a:extLst>
                <a:ext uri="{FF2B5EF4-FFF2-40B4-BE49-F238E27FC236}">
                  <a16:creationId xmlns:a16="http://schemas.microsoft.com/office/drawing/2014/main" id="{58760897-3349-1943-2C7B-9BAE7641D32E}"/>
                </a:ext>
              </a:extLst>
            </p:cNvPr>
            <p:cNvSpPr/>
            <p:nvPr/>
          </p:nvSpPr>
          <p:spPr>
            <a:xfrm>
              <a:off x="10507588" y="3646263"/>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trike="sngStrike" noProof="0" dirty="0">
                <a:ln>
                  <a:solidFill>
                    <a:schemeClr val="tx2"/>
                  </a:solidFill>
                </a:ln>
              </a:endParaRPr>
            </a:p>
          </p:txBody>
        </p:sp>
        <p:pic>
          <p:nvPicPr>
            <p:cNvPr id="18" name="Graphic 17" descr="Stopwatch 66% with solid fill">
              <a:extLst>
                <a:ext uri="{FF2B5EF4-FFF2-40B4-BE49-F238E27FC236}">
                  <a16:creationId xmlns:a16="http://schemas.microsoft.com/office/drawing/2014/main" id="{52AC7840-D90B-4663-D254-D331D8F9E5EF}"/>
                </a:ext>
              </a:extLst>
            </p:cNvPr>
            <p:cNvPicPr>
              <a:picLocks/>
            </p:cNvPicPr>
            <p:nvPr/>
          </p:nvPicPr>
          <p:blipFill>
            <a:blip>
              <a:extLst>
                <a:ext uri="{96DAC541-7B7A-43D3-8B79-37D633B846F1}">
                  <asvg:svgBlip xmlns:asvg="http://schemas.microsoft.com/office/drawing/2016/SVG/main" r:embed="rId3"/>
                </a:ext>
              </a:extLst>
            </a:blip>
            <a:stretch>
              <a:fillRect/>
            </a:stretch>
          </p:blipFill>
          <p:spPr>
            <a:xfrm>
              <a:off x="10597588" y="3754263"/>
              <a:ext cx="648000" cy="612000"/>
            </a:xfrm>
            <a:prstGeom prst="rect">
              <a:avLst/>
            </a:prstGeom>
          </p:spPr>
        </p:pic>
      </p:grpSp>
      <p:grpSp>
        <p:nvGrpSpPr>
          <p:cNvPr id="7" name="Group 6">
            <a:extLst>
              <a:ext uri="{FF2B5EF4-FFF2-40B4-BE49-F238E27FC236}">
                <a16:creationId xmlns:a16="http://schemas.microsoft.com/office/drawing/2014/main" id="{18D0F541-0EAF-AFD5-1D10-2E39C4BEB4B1}"/>
              </a:ext>
            </a:extLst>
          </p:cNvPr>
          <p:cNvGrpSpPr/>
          <p:nvPr/>
        </p:nvGrpSpPr>
        <p:grpSpPr>
          <a:xfrm>
            <a:off x="5006084" y="3497761"/>
            <a:ext cx="828000" cy="828000"/>
            <a:chOff x="5006084" y="3926167"/>
            <a:chExt cx="828000" cy="828000"/>
          </a:xfrm>
        </p:grpSpPr>
        <p:sp>
          <p:nvSpPr>
            <p:cNvPr id="19" name="Flowchart: Connector 18">
              <a:extLst>
                <a:ext uri="{FF2B5EF4-FFF2-40B4-BE49-F238E27FC236}">
                  <a16:creationId xmlns:a16="http://schemas.microsoft.com/office/drawing/2014/main" id="{3B37774D-B7DD-7E93-4601-2F28127D9622}"/>
                </a:ext>
              </a:extLst>
            </p:cNvPr>
            <p:cNvSpPr/>
            <p:nvPr/>
          </p:nvSpPr>
          <p:spPr>
            <a:xfrm>
              <a:off x="5006084" y="3926167"/>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trike="sngStrike" noProof="0" dirty="0">
                <a:ln>
                  <a:solidFill>
                    <a:schemeClr val="tx2"/>
                  </a:solidFill>
                </a:ln>
              </a:endParaRPr>
            </a:p>
          </p:txBody>
        </p:sp>
        <p:pic>
          <p:nvPicPr>
            <p:cNvPr id="37" name="Graphic 36" descr="Medicine with solid fill">
              <a:extLst>
                <a:ext uri="{FF2B5EF4-FFF2-40B4-BE49-F238E27FC236}">
                  <a16:creationId xmlns:a16="http://schemas.microsoft.com/office/drawing/2014/main" id="{7D5EA54B-2EF3-747F-BD12-96779A54D72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094890" y="4040701"/>
              <a:ext cx="650389" cy="598933"/>
            </a:xfrm>
            <a:prstGeom prst="rect">
              <a:avLst/>
            </a:prstGeom>
          </p:spPr>
        </p:pic>
      </p:grpSp>
      <p:sp>
        <p:nvSpPr>
          <p:cNvPr id="8" name="TextBox 7">
            <a:extLst>
              <a:ext uri="{FF2B5EF4-FFF2-40B4-BE49-F238E27FC236}">
                <a16:creationId xmlns:a16="http://schemas.microsoft.com/office/drawing/2014/main" id="{69C9975B-B169-E4A8-97B1-F05AA4D9ABF6}"/>
              </a:ext>
            </a:extLst>
          </p:cNvPr>
          <p:cNvSpPr txBox="1"/>
          <p:nvPr/>
        </p:nvSpPr>
        <p:spPr>
          <a:xfrm>
            <a:off x="4367991" y="2552045"/>
            <a:ext cx="3946275" cy="369332"/>
          </a:xfrm>
          <a:prstGeom prst="rect">
            <a:avLst/>
          </a:prstGeom>
          <a:noFill/>
        </p:spPr>
        <p:txBody>
          <a:bodyPr wrap="square" rtlCol="0">
            <a:spAutoFit/>
          </a:bodyPr>
          <a:lstStyle/>
          <a:p>
            <a:r>
              <a:rPr lang="en-US" b="1" noProof="0" dirty="0"/>
              <a:t>The Iowa Longitudinal study</a:t>
            </a:r>
            <a:r>
              <a:rPr lang="en-US" b="1" baseline="30000" noProof="0" dirty="0"/>
              <a:t>2,4</a:t>
            </a:r>
            <a:r>
              <a:rPr lang="en-US" b="1" noProof="0" dirty="0"/>
              <a:t> </a:t>
            </a:r>
          </a:p>
        </p:txBody>
      </p:sp>
      <p:sp>
        <p:nvSpPr>
          <p:cNvPr id="15" name="Rectangle: Rounded Corners 14">
            <a:extLst>
              <a:ext uri="{FF2B5EF4-FFF2-40B4-BE49-F238E27FC236}">
                <a16:creationId xmlns:a16="http://schemas.microsoft.com/office/drawing/2014/main" id="{F89CDB85-BBE8-2C7D-4FF8-2F5DF4863108}"/>
              </a:ext>
            </a:extLst>
          </p:cNvPr>
          <p:cNvSpPr/>
          <p:nvPr/>
        </p:nvSpPr>
        <p:spPr>
          <a:xfrm>
            <a:off x="501548" y="5509797"/>
            <a:ext cx="11106151" cy="325735"/>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lvl="1" indent="0" algn="ctr">
              <a:buNone/>
            </a:pPr>
            <a:r>
              <a:rPr lang="en-US" sz="1600" noProof="0" dirty="0">
                <a:solidFill>
                  <a:schemeClr val="tx1"/>
                </a:solidFill>
              </a:rPr>
              <a:t>A compromise of these divergent results from the same data may be to keep doses as low as possible</a:t>
            </a:r>
            <a:r>
              <a:rPr lang="en-US" sz="1600" baseline="30000" noProof="0" dirty="0">
                <a:solidFill>
                  <a:schemeClr val="tx1"/>
                </a:solidFill>
              </a:rPr>
              <a:t>5</a:t>
            </a:r>
            <a:endParaRPr lang="en-US" sz="1600" noProof="0" dirty="0">
              <a:solidFill>
                <a:schemeClr val="tx1"/>
              </a:solidFill>
            </a:endParaRPr>
          </a:p>
        </p:txBody>
      </p:sp>
    </p:spTree>
    <p:extLst>
      <p:ext uri="{BB962C8B-B14F-4D97-AF65-F5344CB8AC3E}">
        <p14:creationId xmlns:p14="http://schemas.microsoft.com/office/powerpoint/2010/main" val="3798573541"/>
      </p:ext>
    </p:extLst>
  </p:cSld>
  <p:clrMapOvr>
    <a:masterClrMapping/>
  </p:clrMapOvr>
</p:sld>
</file>

<file path=ppt/theme/theme1.xml><?xml version="1.0" encoding="utf-8"?>
<a:theme xmlns:a="http://schemas.openxmlformats.org/drawingml/2006/main" name="Neurotorium - PowerPoint-Skabelon - 2022-01-28">
  <a:themeElements>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urotorium - PowerPoint-Skabelon - Med slideeksempler" id="{B125BEC1-C9EF-40C8-ADC3-5EA0EC0C5B61}" vid="{3E446576-775D-4049-A944-33D0490B24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78ADE6B19A3CF47AA97E8D3AF31B8F7" ma:contentTypeVersion="12" ma:contentTypeDescription="Create a new document." ma:contentTypeScope="" ma:versionID="8f4e6b3fa11fe68844f3866adbf435d3">
  <xsd:schema xmlns:xsd="http://www.w3.org/2001/XMLSchema" xmlns:xs="http://www.w3.org/2001/XMLSchema" xmlns:p="http://schemas.microsoft.com/office/2006/metadata/properties" xmlns:ns2="070a1678-d5f9-449f-87bd-9bff089b519d" xmlns:ns3="79fc3bf6-b849-4d69-9168-f1484ee4dfd9" targetNamespace="http://schemas.microsoft.com/office/2006/metadata/properties" ma:root="true" ma:fieldsID="5ede800a66750b3563cc194a7a994f82" ns2:_="" ns3:_="">
    <xsd:import namespace="070a1678-d5f9-449f-87bd-9bff089b519d"/>
    <xsd:import namespace="79fc3bf6-b849-4d69-9168-f1484ee4dfd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0a1678-d5f9-449f-87bd-9bff089b51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f64e2304-3825-4e09-b7f4-b13e125511c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9fc3bf6-b849-4d69-9168-f1484ee4dfd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c8eacb-edc5-4a72-bbf2-fd29c21942ba}" ma:internalName="TaxCatchAll" ma:showField="CatchAllData" ma:web="79fc3bf6-b849-4d69-9168-f1484ee4df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70a1678-d5f9-449f-87bd-9bff089b519d">
      <Terms xmlns="http://schemas.microsoft.com/office/infopath/2007/PartnerControls"/>
    </lcf76f155ced4ddcb4097134ff3c332f>
    <TaxCatchAll xmlns="79fc3bf6-b849-4d69-9168-f1484ee4dfd9" xsi:nil="true"/>
  </documentManagement>
</p:properties>
</file>

<file path=customXml/itemProps1.xml><?xml version="1.0" encoding="utf-8"?>
<ds:datastoreItem xmlns:ds="http://schemas.openxmlformats.org/officeDocument/2006/customXml" ds:itemID="{77E0CD52-CC0C-448D-8744-D5FD0676EFAF}">
  <ds:schemaRefs>
    <ds:schemaRef ds:uri="http://schemas.microsoft.com/sharepoint/v3/contenttype/forms"/>
  </ds:schemaRefs>
</ds:datastoreItem>
</file>

<file path=customXml/itemProps2.xml><?xml version="1.0" encoding="utf-8"?>
<ds:datastoreItem xmlns:ds="http://schemas.openxmlformats.org/officeDocument/2006/customXml" ds:itemID="{6B22072C-0E5E-4859-96F2-BC96D11AB4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0a1678-d5f9-449f-87bd-9bff089b519d"/>
    <ds:schemaRef ds:uri="79fc3bf6-b849-4d69-9168-f1484ee4df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45C4A18-948C-4296-9A03-9D5D6C0A8C7A}">
  <ds:schemaRefs>
    <ds:schemaRef ds:uri="http://purl.org/dc/elements/1.1/"/>
    <ds:schemaRef ds:uri="http://purl.org/dc/terms/"/>
    <ds:schemaRef ds:uri="http://www.w3.org/XML/1998/namespace"/>
    <ds:schemaRef ds:uri="28627d7c-4416-4bc1-86cf-ca6c3a42a8f2"/>
    <ds:schemaRef ds:uri="http://purl.org/dc/dcmitype/"/>
    <ds:schemaRef ds:uri="08562aa6-c0ad-4fb9-8a82-15409d3a28b4"/>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070a1678-d5f9-449f-87bd-9bff089b519d"/>
    <ds:schemaRef ds:uri="79fc3bf6-b849-4d69-9168-f1484ee4dfd9"/>
  </ds:schemaRefs>
</ds:datastoreItem>
</file>

<file path=docProps/app.xml><?xml version="1.0" encoding="utf-8"?>
<Properties xmlns="http://schemas.openxmlformats.org/officeDocument/2006/extended-properties" xmlns:vt="http://schemas.openxmlformats.org/officeDocument/2006/docPropsVTypes">
  <TotalTime>58</TotalTime>
  <Words>617</Words>
  <Application>Microsoft Office PowerPoint</Application>
  <PresentationFormat>Widescreen</PresentationFormat>
  <Paragraphs>26</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Arial Nova</vt:lpstr>
      <vt:lpstr>Calibri</vt:lpstr>
      <vt:lpstr>Times New Roman</vt:lpstr>
      <vt:lpstr>Neurotorium - PowerPoint-Skabelon - 2022-01-28</vt:lpstr>
      <vt:lpstr>The debate around relapses and supersensitivity psychosis being ‘toxic’ for the brain (I)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Jane Snowball</dc:creator>
  <cp:lastModifiedBy>Christina Polyzogopoulou</cp:lastModifiedBy>
  <cp:revision>60</cp:revision>
  <dcterms:created xsi:type="dcterms:W3CDTF">2026-03-10T15:54:44Z</dcterms:created>
  <dcterms:modified xsi:type="dcterms:W3CDTF">2026-08-04T12:33:18Z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0x010100378ADE6B19A3CF47AA97E8D3AF31B8F7</vt:lpwstr>
  </property>
  <property fmtid="{D5CDD505-2E9C-101B-9397-08002B2CF9AE}" pid="3" name="MediaServiceImageTags">
    <vt:lpwstr/>
  </property>
</Properties>
</file>