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13496000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  <p1510:client id="{FD6C18A7-EAD6-484C-9087-EE5DABA9E1FE}" v="1" dt="2026-08-04T13:14:04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546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</pc:docChg>
  </pc:docChgLst>
  <pc:docChgLst>
    <pc:chgData name="Christina Polyzogopoulou" userId="bf4242d8-33b8-44c3-ab73-3487ff2396fe" providerId="ADAL" clId="{761ACE0C-989C-4B70-8642-393A064836FE}"/>
    <pc:docChg chg="custSel modSld">
      <pc:chgData name="Christina Polyzogopoulou" userId="bf4242d8-33b8-44c3-ab73-3487ff2396fe" providerId="ADAL" clId="{761ACE0C-989C-4B70-8642-393A064836FE}" dt="2026-08-04T13:14:35.518" v="4" actId="478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  <pc:sldChg chg="delSp modSp mod">
        <pc:chgData name="Christina Polyzogopoulou" userId="bf4242d8-33b8-44c3-ab73-3487ff2396fe" providerId="ADAL" clId="{761ACE0C-989C-4B70-8642-393A064836FE}" dt="2026-08-04T13:14:35.518" v="4" actId="478"/>
        <pc:sldMkLst>
          <pc:docMk/>
          <pc:sldMk cId="2485266739" sldId="2134960006"/>
        </pc:sldMkLst>
        <pc:spChg chg="del mod">
          <ac:chgData name="Christina Polyzogopoulou" userId="bf4242d8-33b8-44c3-ab73-3487ff2396fe" providerId="ADAL" clId="{761ACE0C-989C-4B70-8642-393A064836FE}" dt="2026-08-04T13:14:35.518" v="4" actId="478"/>
          <ac:spMkLst>
            <pc:docMk/>
            <pc:sldMk cId="2485266739" sldId="2134960006"/>
            <ac:spMk id="3" creationId="{7033BE80-0E21-675A-A1A1-0CD04A16D561}"/>
          </ac:spMkLst>
        </pc:spChg>
        <pc:spChg chg="mod">
          <ac:chgData name="Christina Polyzogopoulou" userId="bf4242d8-33b8-44c3-ab73-3487ff2396fe" providerId="ADAL" clId="{761ACE0C-989C-4B70-8642-393A064836FE}" dt="2026-08-04T13:11:41.408" v="1" actId="20577"/>
          <ac:spMkLst>
            <pc:docMk/>
            <pc:sldMk cId="2485266739" sldId="2134960006"/>
            <ac:spMk id="4" creationId="{58F18BBF-3495-3BFA-4428-9E947F56CF7D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1.3072022249372968E-2"/>
          <c:w val="0.96130479151197878"/>
          <c:h val="0.8657043925034290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/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B852-4A26-BAE7-D3748273D8CF}"/>
              </c:ext>
            </c:extLst>
          </c:dPt>
          <c:dPt>
            <c:idx val="1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B852-4A26-BAE7-D3748273D8CF}"/>
              </c:ext>
            </c:extLst>
          </c:dPt>
          <c:dPt>
            <c:idx val="3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B852-4A26-BAE7-D3748273D8CF}"/>
              </c:ext>
            </c:extLst>
          </c:dPt>
          <c:dPt>
            <c:idx val="4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B852-4A26-BAE7-D3748273D8CF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13-B852-4A26-BAE7-D3748273D8CF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14-B852-4A26-BAE7-D3748273D8CF}"/>
              </c:ext>
            </c:extLst>
          </c:dPt>
          <c:dPt>
            <c:idx val="7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B852-4A26-BAE7-D3748273D8CF}"/>
              </c:ext>
            </c:extLst>
          </c:dPt>
          <c:dPt>
            <c:idx val="8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852-4A26-BAE7-D3748273D8CF}"/>
              </c:ext>
            </c:extLst>
          </c:dPt>
          <c:dPt>
            <c:idx val="9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A9D6-4546-BB8E-11C63BF87821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4-B852-4A26-BAE7-D3748273D8CF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5-B852-4A26-BAE7-D3748273D8CF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6-B852-4A26-BAE7-D3748273D8CF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7-B852-4A26-BAE7-D3748273D8CF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08-B852-4A26-BAE7-D3748273D8CF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9-B852-4A26-BAE7-D3748273D8CF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A-B852-4A26-BAE7-D3748273D8CF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B-B852-4A26-BAE7-D3748273D8CF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0-789C-4E3A-A6DB-5A98E639FBB6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11-789C-4E3A-A6DB-5A98E639FBB6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12-789C-4E3A-A6DB-5A98E639FBB6}"/>
              </c:ext>
            </c:extLst>
          </c:dPt>
          <c:dPt>
            <c:idx val="23"/>
            <c:bubble3D val="0"/>
            <c:extLst>
              <c:ext xmlns:c16="http://schemas.microsoft.com/office/drawing/2014/chart" uri="{C3380CC4-5D6E-409C-BE32-E72D297353CC}">
                <c16:uniqueId val="{00000013-789C-4E3A-A6DB-5A98E639FBB6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Sheet1!$G$3:$G$26</c:f>
                <c:numCache>
                  <c:formatCode>General</c:formatCode>
                  <c:ptCount val="24"/>
                  <c:pt idx="0">
                    <c:v>0.9</c:v>
                  </c:pt>
                  <c:pt idx="1">
                    <c:v>0.41</c:v>
                  </c:pt>
                  <c:pt idx="3">
                    <c:v>0.41000000000000003</c:v>
                  </c:pt>
                  <c:pt idx="4">
                    <c:v>0.78</c:v>
                  </c:pt>
                  <c:pt idx="5">
                    <c:v>0.31999999999999995</c:v>
                  </c:pt>
                  <c:pt idx="6">
                    <c:v>0.32999999999999996</c:v>
                  </c:pt>
                  <c:pt idx="7">
                    <c:v>0.68</c:v>
                  </c:pt>
                  <c:pt idx="8">
                    <c:v>0.63</c:v>
                  </c:pt>
                  <c:pt idx="9">
                    <c:v>1.8800000000000001</c:v>
                  </c:pt>
                  <c:pt idx="10">
                    <c:v>0.72</c:v>
                  </c:pt>
                  <c:pt idx="11">
                    <c:v>0.58000000000000007</c:v>
                  </c:pt>
                  <c:pt idx="12">
                    <c:v>0.79</c:v>
                  </c:pt>
                  <c:pt idx="13">
                    <c:v>0.5</c:v>
                  </c:pt>
                  <c:pt idx="14">
                    <c:v>0.34000000000000008</c:v>
                  </c:pt>
                  <c:pt idx="15">
                    <c:v>0.27</c:v>
                  </c:pt>
                  <c:pt idx="16">
                    <c:v>0.39999999999999991</c:v>
                  </c:pt>
                  <c:pt idx="17">
                    <c:v>0.76000000000000023</c:v>
                  </c:pt>
                  <c:pt idx="18">
                    <c:v>0.60999999999999988</c:v>
                  </c:pt>
                  <c:pt idx="19">
                    <c:v>1.0699999999999998</c:v>
                  </c:pt>
                  <c:pt idx="20">
                    <c:v>0.95000000000000018</c:v>
                  </c:pt>
                  <c:pt idx="21">
                    <c:v>0.65000000000000036</c:v>
                  </c:pt>
                  <c:pt idx="22">
                    <c:v>0.25999999999999979</c:v>
                  </c:pt>
                  <c:pt idx="23">
                    <c:v>1.0099999999999998</c:v>
                  </c:pt>
                </c:numCache>
              </c:numRef>
            </c:plus>
            <c:minus>
              <c:numRef>
                <c:f>Sheet1!$C$3:$C$26</c:f>
                <c:numCache>
                  <c:formatCode>General</c:formatCode>
                  <c:ptCount val="24"/>
                  <c:pt idx="0">
                    <c:v>0.9</c:v>
                  </c:pt>
                  <c:pt idx="1">
                    <c:v>0.41000000000000003</c:v>
                  </c:pt>
                  <c:pt idx="3">
                    <c:v>0.41000000000000003</c:v>
                  </c:pt>
                  <c:pt idx="4">
                    <c:v>0.78</c:v>
                  </c:pt>
                  <c:pt idx="5">
                    <c:v>0.31000000000000005</c:v>
                  </c:pt>
                  <c:pt idx="6">
                    <c:v>0.32000000000000006</c:v>
                  </c:pt>
                  <c:pt idx="7">
                    <c:v>0.66999999999999993</c:v>
                  </c:pt>
                  <c:pt idx="8">
                    <c:v>0.63</c:v>
                  </c:pt>
                  <c:pt idx="9">
                    <c:v>1.87</c:v>
                  </c:pt>
                  <c:pt idx="10">
                    <c:v>0.71</c:v>
                  </c:pt>
                  <c:pt idx="11">
                    <c:v>0.58000000000000007</c:v>
                  </c:pt>
                  <c:pt idx="12">
                    <c:v>0.79999999999999993</c:v>
                  </c:pt>
                  <c:pt idx="13">
                    <c:v>0.51</c:v>
                  </c:pt>
                  <c:pt idx="14">
                    <c:v>0.33999999999999986</c:v>
                  </c:pt>
                  <c:pt idx="15">
                    <c:v>0.28000000000000003</c:v>
                  </c:pt>
                  <c:pt idx="16">
                    <c:v>0.40999999999999992</c:v>
                  </c:pt>
                  <c:pt idx="17">
                    <c:v>0.77</c:v>
                  </c:pt>
                  <c:pt idx="18">
                    <c:v>0.62000000000000011</c:v>
                  </c:pt>
                  <c:pt idx="19">
                    <c:v>1.0800000000000003</c:v>
                  </c:pt>
                  <c:pt idx="20">
                    <c:v>0.96</c:v>
                  </c:pt>
                  <c:pt idx="21">
                    <c:v>0.64999999999999991</c:v>
                  </c:pt>
                  <c:pt idx="22">
                    <c:v>0.27</c:v>
                  </c:pt>
                  <c:pt idx="23">
                    <c:v>1</c:v>
                  </c:pt>
                </c:numCache>
              </c:numRef>
            </c:minus>
          </c:errBars>
          <c:xVal>
            <c:numRef>
              <c:f>Sheet1!$E$3:$E$26</c:f>
              <c:numCache>
                <c:formatCode>General</c:formatCode>
                <c:ptCount val="24"/>
                <c:pt idx="0">
                  <c:v>-0.37</c:v>
                </c:pt>
                <c:pt idx="1">
                  <c:v>-0.12</c:v>
                </c:pt>
                <c:pt idx="2">
                  <c:v>0</c:v>
                </c:pt>
                <c:pt idx="3">
                  <c:v>0.4</c:v>
                </c:pt>
                <c:pt idx="4">
                  <c:v>0.45</c:v>
                </c:pt>
                <c:pt idx="5">
                  <c:v>0.55000000000000004</c:v>
                </c:pt>
                <c:pt idx="6">
                  <c:v>0.56000000000000005</c:v>
                </c:pt>
                <c:pt idx="7">
                  <c:v>0.57999999999999996</c:v>
                </c:pt>
                <c:pt idx="8">
                  <c:v>0.61</c:v>
                </c:pt>
                <c:pt idx="9">
                  <c:v>0.51</c:v>
                </c:pt>
                <c:pt idx="10">
                  <c:v>0.97</c:v>
                </c:pt>
                <c:pt idx="11">
                  <c:v>1.02</c:v>
                </c:pt>
                <c:pt idx="12">
                  <c:v>1.1599999999999999</c:v>
                </c:pt>
                <c:pt idx="13">
                  <c:v>1.24</c:v>
                </c:pt>
                <c:pt idx="14">
                  <c:v>1.45</c:v>
                </c:pt>
                <c:pt idx="15">
                  <c:v>1.55</c:v>
                </c:pt>
                <c:pt idx="16">
                  <c:v>1.94</c:v>
                </c:pt>
                <c:pt idx="17">
                  <c:v>1.98</c:v>
                </c:pt>
                <c:pt idx="18">
                  <c:v>2.12</c:v>
                </c:pt>
                <c:pt idx="19">
                  <c:v>2.2200000000000002</c:v>
                </c:pt>
                <c:pt idx="20">
                  <c:v>2.44</c:v>
                </c:pt>
                <c:pt idx="21">
                  <c:v>2.59</c:v>
                </c:pt>
                <c:pt idx="22">
                  <c:v>2.91</c:v>
                </c:pt>
                <c:pt idx="23">
                  <c:v>3.21</c:v>
                </c:pt>
              </c:numCache>
            </c:numRef>
          </c:xVal>
          <c:yVal>
            <c:numRef>
              <c:f>Sheet1!$B$3:$B$26</c:f>
              <c:numCache>
                <c:formatCode>General</c:formatCode>
                <c:ptCount val="24"/>
                <c:pt idx="0">
                  <c:v>23.5</c:v>
                </c:pt>
                <c:pt idx="1">
                  <c:v>22.5</c:v>
                </c:pt>
                <c:pt idx="2">
                  <c:v>21.5</c:v>
                </c:pt>
                <c:pt idx="3">
                  <c:v>20.5</c:v>
                </c:pt>
                <c:pt idx="4">
                  <c:v>19.5</c:v>
                </c:pt>
                <c:pt idx="5">
                  <c:v>18.5</c:v>
                </c:pt>
                <c:pt idx="6">
                  <c:v>17.5</c:v>
                </c:pt>
                <c:pt idx="7">
                  <c:v>16.5</c:v>
                </c:pt>
                <c:pt idx="8">
                  <c:v>15.5</c:v>
                </c:pt>
                <c:pt idx="9">
                  <c:v>14.5</c:v>
                </c:pt>
                <c:pt idx="10">
                  <c:v>13.5</c:v>
                </c:pt>
                <c:pt idx="11">
                  <c:v>12.5</c:v>
                </c:pt>
                <c:pt idx="12">
                  <c:v>11.5</c:v>
                </c:pt>
                <c:pt idx="13">
                  <c:v>10.5</c:v>
                </c:pt>
                <c:pt idx="14">
                  <c:v>9.5</c:v>
                </c:pt>
                <c:pt idx="15">
                  <c:v>8.5</c:v>
                </c:pt>
                <c:pt idx="16">
                  <c:v>7.5</c:v>
                </c:pt>
                <c:pt idx="17">
                  <c:v>6.5</c:v>
                </c:pt>
                <c:pt idx="18">
                  <c:v>5.5</c:v>
                </c:pt>
                <c:pt idx="19">
                  <c:v>4.5</c:v>
                </c:pt>
                <c:pt idx="20">
                  <c:v>3.5</c:v>
                </c:pt>
                <c:pt idx="21">
                  <c:v>2.5</c:v>
                </c:pt>
                <c:pt idx="22">
                  <c:v>1.5</c:v>
                </c:pt>
                <c:pt idx="23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B852-4A26-BAE7-D3748273D8CF}"/>
            </c:ext>
          </c:extLst>
        </c:ser>
        <c:ser>
          <c:idx val="1"/>
          <c:order val="1"/>
          <c:tx>
            <c:strRef>
              <c:f>Sheet1!$A$31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Sheet1!$G$32:$G$47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Sheet1!$C$32:$C$47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Sheet1!$E$32:$E$47</c:f>
              <c:numCache>
                <c:formatCode>General</c:formatCode>
                <c:ptCount val="16"/>
              </c:numCache>
            </c:numRef>
          </c:xVal>
          <c:yVal>
            <c:numRef>
              <c:f>Sheet1!$B$32:$B$47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B852-4A26-BAE7-D3748273D8CF}"/>
            </c:ext>
          </c:extLst>
        </c:ser>
        <c:ser>
          <c:idx val="2"/>
          <c:order val="2"/>
          <c:tx>
            <c:strRef>
              <c:f>Sheet1!$A$49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Sheet1!$G$49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Sheet1!$C$49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Sheet1!$E$49</c:f>
              <c:numCache>
                <c:formatCode>0.00</c:formatCode>
                <c:ptCount val="1"/>
              </c:numCache>
            </c:numRef>
          </c:xVal>
          <c:yVal>
            <c:numRef>
              <c:f>Sheet1!$B$49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B852-4A26-BAE7-D3748273D8C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orientation val="minMax"/>
          <c:max val="5"/>
          <c:min val="-5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5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0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50023274154241E-2"/>
          <c:y val="7.9508139509059592E-2"/>
          <c:w val="0.96130479151197878"/>
          <c:h val="0.7950488751265105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/>
              </a:solidFill>
              <a:ln>
                <a:noFill/>
              </a:ln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1D8E-4B30-9B84-ADD70E440D04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D8E-4B30-9B84-ADD70E440D04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1D8E-4B30-9B84-ADD70E440D04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1D8E-4B30-9B84-ADD70E440D04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1D8E-4B30-9B84-ADD70E440D04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1D8E-4B30-9B84-ADD70E440D04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1D8E-4B30-9B84-ADD70E440D04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1D8E-4B30-9B84-ADD70E440D04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1D8E-4B30-9B84-ADD70E440D04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1D8E-4B30-9B84-ADD70E440D04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1D8E-4B30-9B84-ADD70E440D04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1D8E-4B30-9B84-ADD70E440D04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C-1D8E-4B30-9B84-ADD70E440D04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D-1D8E-4B30-9B84-ADD70E440D04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E-1D8E-4B30-9B84-ADD70E440D04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F-1D8E-4B30-9B84-ADD70E440D04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0-1D8E-4B30-9B84-ADD70E440D04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11-1D8E-4B30-9B84-ADD70E440D04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1D8E-4B30-9B84-ADD70E440D04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Sheet1!$J$3:$J$27</c:f>
                <c:numCache>
                  <c:formatCode>General</c:formatCode>
                  <c:ptCount val="25"/>
                  <c:pt idx="0">
                    <c:v>0.13</c:v>
                  </c:pt>
                  <c:pt idx="1">
                    <c:v>0.13</c:v>
                  </c:pt>
                  <c:pt idx="2">
                    <c:v>0.38</c:v>
                  </c:pt>
                  <c:pt idx="3">
                    <c:v>4.9999999999999933E-2</c:v>
                  </c:pt>
                  <c:pt idx="4">
                    <c:v>0.20999999999999996</c:v>
                  </c:pt>
                  <c:pt idx="5">
                    <c:v>0.19999999999999996</c:v>
                  </c:pt>
                  <c:pt idx="6">
                    <c:v>5.0000000000000044E-2</c:v>
                  </c:pt>
                  <c:pt idx="7">
                    <c:v>0.15000000000000002</c:v>
                  </c:pt>
                  <c:pt idx="8">
                    <c:v>7.0000000000000007E-2</c:v>
                  </c:pt>
                  <c:pt idx="9">
                    <c:v>0.10999999999999999</c:v>
                  </c:pt>
                  <c:pt idx="10">
                    <c:v>0.27</c:v>
                  </c:pt>
                  <c:pt idx="11">
                    <c:v>0.06</c:v>
                  </c:pt>
                  <c:pt idx="12">
                    <c:v>0.06</c:v>
                  </c:pt>
                  <c:pt idx="13">
                    <c:v>0.31999999999999995</c:v>
                  </c:pt>
                  <c:pt idx="14">
                    <c:v>7.0000000000000007E-2</c:v>
                  </c:pt>
                  <c:pt idx="15">
                    <c:v>0.12</c:v>
                  </c:pt>
                  <c:pt idx="16">
                    <c:v>9.9999999999999978E-2</c:v>
                  </c:pt>
                  <c:pt idx="17">
                    <c:v>9.0000000000000024E-2</c:v>
                  </c:pt>
                  <c:pt idx="18">
                    <c:v>9.9999999999999978E-2</c:v>
                  </c:pt>
                  <c:pt idx="19">
                    <c:v>8.0000000000000016E-2</c:v>
                  </c:pt>
                  <c:pt idx="20">
                    <c:v>0.11000000000000001</c:v>
                  </c:pt>
                  <c:pt idx="21">
                    <c:v>0.1</c:v>
                  </c:pt>
                  <c:pt idx="22">
                    <c:v>0.10999999999999999</c:v>
                  </c:pt>
                  <c:pt idx="23">
                    <c:v>0.17</c:v>
                  </c:pt>
                  <c:pt idx="24">
                    <c:v>0</c:v>
                  </c:pt>
                </c:numCache>
              </c:numRef>
            </c:plus>
            <c:minus>
              <c:numRef>
                <c:f>Sheet1!$C$3:$C$27</c:f>
                <c:numCache>
                  <c:formatCode>General</c:formatCode>
                  <c:ptCount val="25"/>
                  <c:pt idx="0">
                    <c:v>0.13</c:v>
                  </c:pt>
                  <c:pt idx="1">
                    <c:v>0.13</c:v>
                  </c:pt>
                  <c:pt idx="2">
                    <c:v>0.38000000000000012</c:v>
                  </c:pt>
                  <c:pt idx="3">
                    <c:v>5.0000000000000044E-2</c:v>
                  </c:pt>
                  <c:pt idx="4">
                    <c:v>0.21000000000000008</c:v>
                  </c:pt>
                  <c:pt idx="5">
                    <c:v>0.19000000000000006</c:v>
                  </c:pt>
                  <c:pt idx="6">
                    <c:v>3.9999999999999925E-2</c:v>
                  </c:pt>
                  <c:pt idx="7">
                    <c:v>0.14000000000000001</c:v>
                  </c:pt>
                  <c:pt idx="8">
                    <c:v>7.0000000000000062E-2</c:v>
                  </c:pt>
                  <c:pt idx="9">
                    <c:v>0.12</c:v>
                  </c:pt>
                  <c:pt idx="10">
                    <c:v>0.28000000000000003</c:v>
                  </c:pt>
                  <c:pt idx="11">
                    <c:v>7.0000000000000007E-2</c:v>
                  </c:pt>
                  <c:pt idx="12">
                    <c:v>0.06</c:v>
                  </c:pt>
                  <c:pt idx="13">
                    <c:v>0.31</c:v>
                  </c:pt>
                  <c:pt idx="14">
                    <c:v>6.9999999999999951E-2</c:v>
                  </c:pt>
                  <c:pt idx="15">
                    <c:v>0.10999999999999999</c:v>
                  </c:pt>
                  <c:pt idx="16">
                    <c:v>9.9999999999999978E-2</c:v>
                  </c:pt>
                  <c:pt idx="17">
                    <c:v>8.9999999999999969E-2</c:v>
                  </c:pt>
                  <c:pt idx="18">
                    <c:v>0.10999999999999999</c:v>
                  </c:pt>
                  <c:pt idx="19">
                    <c:v>7.999999999999996E-2</c:v>
                  </c:pt>
                  <c:pt idx="20">
                    <c:v>0.12</c:v>
                  </c:pt>
                  <c:pt idx="21">
                    <c:v>9.9999999999999978E-2</c:v>
                  </c:pt>
                  <c:pt idx="22">
                    <c:v>0.10000000000000003</c:v>
                  </c:pt>
                  <c:pt idx="23">
                    <c:v>0.16</c:v>
                  </c:pt>
                  <c:pt idx="24">
                    <c:v>0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Sheet1!$G$3:$G$27</c:f>
              <c:numCache>
                <c:formatCode>0.00</c:formatCode>
                <c:ptCount val="25"/>
                <c:pt idx="0">
                  <c:v>-0.9</c:v>
                </c:pt>
                <c:pt idx="1">
                  <c:v>-0.68</c:v>
                </c:pt>
                <c:pt idx="2">
                  <c:v>-0.73</c:v>
                </c:pt>
                <c:pt idx="3">
                  <c:v>-0.56999999999999995</c:v>
                </c:pt>
                <c:pt idx="4">
                  <c:v>-0.59</c:v>
                </c:pt>
                <c:pt idx="5">
                  <c:v>-0.56999999999999995</c:v>
                </c:pt>
                <c:pt idx="6">
                  <c:v>-0.53</c:v>
                </c:pt>
                <c:pt idx="7">
                  <c:v>-0.51</c:v>
                </c:pt>
                <c:pt idx="8">
                  <c:v>-0.49</c:v>
                </c:pt>
                <c:pt idx="9">
                  <c:v>-0.47</c:v>
                </c:pt>
                <c:pt idx="10">
                  <c:v>-0.49</c:v>
                </c:pt>
                <c:pt idx="11">
                  <c:v>-0.45</c:v>
                </c:pt>
                <c:pt idx="12">
                  <c:v>-0.44</c:v>
                </c:pt>
                <c:pt idx="13">
                  <c:v>-0.42</c:v>
                </c:pt>
                <c:pt idx="14">
                  <c:v>-0.4</c:v>
                </c:pt>
                <c:pt idx="15">
                  <c:v>-0.39</c:v>
                </c:pt>
                <c:pt idx="16">
                  <c:v>-0.38</c:v>
                </c:pt>
                <c:pt idx="17">
                  <c:v>-0.38</c:v>
                </c:pt>
                <c:pt idx="18">
                  <c:v>-0.36</c:v>
                </c:pt>
                <c:pt idx="19">
                  <c:v>-0.34</c:v>
                </c:pt>
                <c:pt idx="20">
                  <c:v>-0.32</c:v>
                </c:pt>
                <c:pt idx="21">
                  <c:v>-0.31</c:v>
                </c:pt>
                <c:pt idx="22">
                  <c:v>-0.28999999999999998</c:v>
                </c:pt>
                <c:pt idx="23">
                  <c:v>-0.23</c:v>
                </c:pt>
                <c:pt idx="24">
                  <c:v>0</c:v>
                </c:pt>
              </c:numCache>
            </c:numRef>
          </c:xVal>
          <c:yVal>
            <c:numRef>
              <c:f>Sheet1!$B$3:$B$32</c:f>
              <c:numCache>
                <c:formatCode>General</c:formatCode>
                <c:ptCount val="30"/>
                <c:pt idx="0">
                  <c:v>24.5</c:v>
                </c:pt>
                <c:pt idx="1">
                  <c:v>23.5</c:v>
                </c:pt>
                <c:pt idx="2">
                  <c:v>22.5</c:v>
                </c:pt>
                <c:pt idx="3">
                  <c:v>21.5</c:v>
                </c:pt>
                <c:pt idx="4">
                  <c:v>20.5</c:v>
                </c:pt>
                <c:pt idx="5">
                  <c:v>19.5</c:v>
                </c:pt>
                <c:pt idx="6">
                  <c:v>18.5</c:v>
                </c:pt>
                <c:pt idx="7">
                  <c:v>17.5</c:v>
                </c:pt>
                <c:pt idx="8">
                  <c:v>16.5</c:v>
                </c:pt>
                <c:pt idx="9">
                  <c:v>15.5</c:v>
                </c:pt>
                <c:pt idx="10">
                  <c:v>14.5</c:v>
                </c:pt>
                <c:pt idx="11">
                  <c:v>13.5</c:v>
                </c:pt>
                <c:pt idx="12">
                  <c:v>12.5</c:v>
                </c:pt>
                <c:pt idx="13">
                  <c:v>11.5</c:v>
                </c:pt>
                <c:pt idx="14">
                  <c:v>10.5</c:v>
                </c:pt>
                <c:pt idx="15">
                  <c:v>9.5</c:v>
                </c:pt>
                <c:pt idx="16">
                  <c:v>8.5</c:v>
                </c:pt>
                <c:pt idx="17">
                  <c:v>7.5</c:v>
                </c:pt>
                <c:pt idx="18">
                  <c:v>6.5</c:v>
                </c:pt>
                <c:pt idx="19">
                  <c:v>5.5</c:v>
                </c:pt>
                <c:pt idx="20">
                  <c:v>4.5</c:v>
                </c:pt>
                <c:pt idx="21">
                  <c:v>3.5</c:v>
                </c:pt>
                <c:pt idx="22">
                  <c:v>2.5</c:v>
                </c:pt>
                <c:pt idx="23">
                  <c:v>1.5</c:v>
                </c:pt>
                <c:pt idx="24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1D8E-4B30-9B84-ADD70E440D0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square"/>
                  <c:size val="4"/>
                  <c:spPr>
                    <a:solidFill>
                      <a:schemeClr val="accent2"/>
                    </a:solidFill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Sheet1!$I$35:$I$50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Sheet1!$D$35:$D$50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minus>
                  <c:spPr>
                    <a:ln w="9525">
                      <a:solidFill>
                        <a:schemeClr val="accent2"/>
                      </a:solidFill>
                    </a:ln>
                  </c:spPr>
                </c:errBars>
                <c:xVal>
                  <c:numRef>
                    <c:extLst>
                      <c:ext uri="{02D57815-91ED-43cb-92C2-25804820EDAC}">
                        <c15:formulaRef>
                          <c15:sqref>Sheet1!$G$35:$G$50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Sheet1!$B$35:$B$50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4-1D8E-4B30-9B84-ADD70E440D04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triangle"/>
                  <c:size val="4"/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Sheet1!$I$52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Sheet1!$D$52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  <c:spPr>
                    <a:ln w="9525">
                      <a:solidFill>
                        <a:schemeClr val="accent3"/>
                      </a:solidFill>
                    </a:ln>
                  </c:spPr>
                </c:errBar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Sheet1!$G$52</c15:sqref>
                        </c15:formulaRef>
                      </c:ext>
                    </c:extLst>
                    <c:numCache>
                      <c:formatCode>0.00</c:formatCode>
                      <c:ptCount val="1"/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D8E-4B30-9B84-ADD70E440D04}"/>
                  </c:ext>
                </c:extLst>
              </c15:ser>
            </c15:filteredScatterSeries>
          </c:ext>
        </c:extLst>
      </c:scatterChart>
      <c:valAx>
        <c:axId val="489368576"/>
        <c:scaling>
          <c:orientation val="minMax"/>
          <c:max val="0.5"/>
          <c:min val="-1.5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80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  <c:majorUnit val="0.5"/>
      </c:valAx>
      <c:valAx>
        <c:axId val="489367792"/>
        <c:scaling>
          <c:orientation val="minMax"/>
          <c:max val="25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0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5.067407051605529E-2"/>
          <c:w val="0.96130479151197878"/>
          <c:h val="0.8281025476710521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>
                  <a:lumMod val="50000"/>
                </a:srgbClr>
              </a:solidFill>
              <a:ln>
                <a:noFill/>
              </a:ln>
            </c:spPr>
          </c:marker>
          <c:dPt>
            <c:idx val="4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371E-4530-98E7-9EFF88182D9D}"/>
              </c:ext>
            </c:extLst>
          </c:dPt>
          <c:dPt>
            <c:idx val="11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371E-4530-98E7-9EFF88182D9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2-371E-4530-98E7-9EFF88182D9D}"/>
              </c:ext>
            </c:extLst>
          </c:dPt>
          <c:dPt>
            <c:idx val="13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371E-4530-98E7-9EFF88182D9D}"/>
              </c:ext>
            </c:extLst>
          </c:dPt>
          <c:dPt>
            <c:idx val="14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371E-4530-98E7-9EFF88182D9D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5-371E-4530-98E7-9EFF88182D9D}"/>
              </c:ext>
            </c:extLst>
          </c:dPt>
          <c:dPt>
            <c:idx val="16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371E-4530-98E7-9EFF88182D9D}"/>
              </c:ext>
            </c:extLst>
          </c:dPt>
          <c:dPt>
            <c:idx val="17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371E-4530-98E7-9EFF88182D9D}"/>
              </c:ext>
            </c:extLst>
          </c:dPt>
          <c:dPt>
            <c:idx val="18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371E-4530-98E7-9EFF88182D9D}"/>
              </c:ext>
            </c:extLst>
          </c:dPt>
          <c:dPt>
            <c:idx val="19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371E-4530-98E7-9EFF88182D9D}"/>
              </c:ext>
            </c:extLst>
          </c:dPt>
          <c:dPt>
            <c:idx val="20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371E-4530-98E7-9EFF88182D9D}"/>
              </c:ext>
            </c:extLst>
          </c:dPt>
          <c:dPt>
            <c:idx val="21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371E-4530-98E7-9EFF88182D9D}"/>
              </c:ext>
            </c:extLst>
          </c:dPt>
          <c:dPt>
            <c:idx val="22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371E-4530-98E7-9EFF88182D9D}"/>
              </c:ext>
            </c:extLst>
          </c:dPt>
          <c:dPt>
            <c:idx val="23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371E-4530-98E7-9EFF88182D9D}"/>
              </c:ext>
            </c:extLst>
          </c:dPt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0.82</c:v>
                  </c:pt>
                  <c:pt idx="1">
                    <c:v>1.6</c:v>
                  </c:pt>
                  <c:pt idx="2">
                    <c:v>0.37000000000000011</c:v>
                  </c:pt>
                  <c:pt idx="3">
                    <c:v>8.57</c:v>
                  </c:pt>
                  <c:pt idx="4">
                    <c:v>-1</c:v>
                  </c:pt>
                  <c:pt idx="5">
                    <c:v>0.54</c:v>
                  </c:pt>
                  <c:pt idx="6">
                    <c:v>0.32999999999999985</c:v>
                  </c:pt>
                  <c:pt idx="7">
                    <c:v>0.99999999999999978</c:v>
                  </c:pt>
                  <c:pt idx="8">
                    <c:v>1.0000000000000002</c:v>
                  </c:pt>
                  <c:pt idx="9">
                    <c:v>1.7999999999999998</c:v>
                  </c:pt>
                  <c:pt idx="10">
                    <c:v>0.48</c:v>
                  </c:pt>
                  <c:pt idx="11">
                    <c:v>1.8199999999999998</c:v>
                  </c:pt>
                  <c:pt idx="12">
                    <c:v>0.67000000000000015</c:v>
                  </c:pt>
                  <c:pt idx="13">
                    <c:v>0.73</c:v>
                  </c:pt>
                  <c:pt idx="14">
                    <c:v>2.87</c:v>
                  </c:pt>
                  <c:pt idx="15">
                    <c:v>1.6</c:v>
                  </c:pt>
                  <c:pt idx="16">
                    <c:v>0.46000000000000019</c:v>
                  </c:pt>
                  <c:pt idx="17">
                    <c:v>0.82999999999999963</c:v>
                  </c:pt>
                  <c:pt idx="18">
                    <c:v>2.3199999999999998</c:v>
                  </c:pt>
                  <c:pt idx="19">
                    <c:v>3.0500000000000003</c:v>
                  </c:pt>
                  <c:pt idx="20">
                    <c:v>2.25</c:v>
                  </c:pt>
                  <c:pt idx="21">
                    <c:v>5.03</c:v>
                  </c:pt>
                  <c:pt idx="22">
                    <c:v>4.82</c:v>
                  </c:pt>
                  <c:pt idx="23">
                    <c:v>1.0499999999999998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0.37000000000000005</c:v>
                  </c:pt>
                  <c:pt idx="1">
                    <c:v>0.48</c:v>
                  </c:pt>
                  <c:pt idx="2">
                    <c:v>0.26999999999999991</c:v>
                  </c:pt>
                  <c:pt idx="3">
                    <c:v>0.32</c:v>
                  </c:pt>
                  <c:pt idx="4">
                    <c:v>1</c:v>
                  </c:pt>
                  <c:pt idx="5">
                    <c:v>0.33999999999999997</c:v>
                  </c:pt>
                  <c:pt idx="6">
                    <c:v>0.25</c:v>
                  </c:pt>
                  <c:pt idx="7">
                    <c:v>0.57000000000000006</c:v>
                  </c:pt>
                  <c:pt idx="8">
                    <c:v>0.59</c:v>
                  </c:pt>
                  <c:pt idx="9">
                    <c:v>0.80999999999999994</c:v>
                  </c:pt>
                  <c:pt idx="10">
                    <c:v>0.3600000000000001</c:v>
                  </c:pt>
                  <c:pt idx="11">
                    <c:v>0.85000000000000009</c:v>
                  </c:pt>
                  <c:pt idx="12">
                    <c:v>0.48</c:v>
                  </c:pt>
                  <c:pt idx="13">
                    <c:v>0.51</c:v>
                  </c:pt>
                  <c:pt idx="14">
                    <c:v>1.18</c:v>
                  </c:pt>
                  <c:pt idx="15">
                    <c:v>0.86999999999999988</c:v>
                  </c:pt>
                  <c:pt idx="16">
                    <c:v>0.36999999999999988</c:v>
                  </c:pt>
                  <c:pt idx="17">
                    <c:v>0.60000000000000009</c:v>
                  </c:pt>
                  <c:pt idx="18">
                    <c:v>1.18</c:v>
                  </c:pt>
                  <c:pt idx="19">
                    <c:v>1.4100000000000001</c:v>
                  </c:pt>
                  <c:pt idx="20">
                    <c:v>1.22</c:v>
                  </c:pt>
                  <c:pt idx="21">
                    <c:v>1.84</c:v>
                  </c:pt>
                  <c:pt idx="22">
                    <c:v>1.82</c:v>
                  </c:pt>
                  <c:pt idx="23">
                    <c:v>0.83999999999999986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Sheet1!$E$3:$E$26</c:f>
              <c:numCache>
                <c:formatCode>General</c:formatCode>
                <c:ptCount val="24"/>
                <c:pt idx="0">
                  <c:v>0.68</c:v>
                </c:pt>
                <c:pt idx="1">
                  <c:v>0.69</c:v>
                </c:pt>
                <c:pt idx="2">
                  <c:v>0.94</c:v>
                </c:pt>
                <c:pt idx="3">
                  <c:v>0.33</c:v>
                </c:pt>
                <c:pt idx="4">
                  <c:v>1</c:v>
                </c:pt>
                <c:pt idx="5">
                  <c:v>0.99</c:v>
                </c:pt>
                <c:pt idx="6">
                  <c:v>1.06</c:v>
                </c:pt>
                <c:pt idx="7">
                  <c:v>1.28</c:v>
                </c:pt>
                <c:pt idx="8">
                  <c:v>1.45</c:v>
                </c:pt>
                <c:pt idx="9">
                  <c:v>1.48</c:v>
                </c:pt>
                <c:pt idx="10">
                  <c:v>1.56</c:v>
                </c:pt>
                <c:pt idx="11">
                  <c:v>1.58</c:v>
                </c:pt>
                <c:pt idx="12">
                  <c:v>1.64</c:v>
                </c:pt>
                <c:pt idx="13">
                  <c:v>1.65</c:v>
                </c:pt>
                <c:pt idx="14">
                  <c:v>1.99</c:v>
                </c:pt>
                <c:pt idx="15">
                  <c:v>1.92</c:v>
                </c:pt>
                <c:pt idx="16">
                  <c:v>1.89</c:v>
                </c:pt>
                <c:pt idx="17">
                  <c:v>2.2000000000000002</c:v>
                </c:pt>
                <c:pt idx="18">
                  <c:v>2.4</c:v>
                </c:pt>
                <c:pt idx="19">
                  <c:v>2.6</c:v>
                </c:pt>
                <c:pt idx="20">
                  <c:v>2.63</c:v>
                </c:pt>
                <c:pt idx="21">
                  <c:v>2.91</c:v>
                </c:pt>
                <c:pt idx="22">
                  <c:v>2.91</c:v>
                </c:pt>
                <c:pt idx="23">
                  <c:v>4.38</c:v>
                </c:pt>
              </c:numCache>
            </c:numRef>
          </c:xVal>
          <c:yVal>
            <c:numRef>
              <c:f>Sheet1!$B$3:$B$26</c:f>
              <c:numCache>
                <c:formatCode>General</c:formatCode>
                <c:ptCount val="24"/>
                <c:pt idx="0">
                  <c:v>23.5</c:v>
                </c:pt>
                <c:pt idx="1">
                  <c:v>22.5</c:v>
                </c:pt>
                <c:pt idx="2">
                  <c:v>21.5</c:v>
                </c:pt>
                <c:pt idx="3">
                  <c:v>20.5</c:v>
                </c:pt>
                <c:pt idx="4">
                  <c:v>19.5</c:v>
                </c:pt>
                <c:pt idx="5">
                  <c:v>18.5</c:v>
                </c:pt>
                <c:pt idx="6">
                  <c:v>17.5</c:v>
                </c:pt>
                <c:pt idx="7">
                  <c:v>16.5</c:v>
                </c:pt>
                <c:pt idx="8">
                  <c:v>15.5</c:v>
                </c:pt>
                <c:pt idx="9">
                  <c:v>14.5</c:v>
                </c:pt>
                <c:pt idx="10">
                  <c:v>13.5</c:v>
                </c:pt>
                <c:pt idx="11">
                  <c:v>12.5</c:v>
                </c:pt>
                <c:pt idx="12">
                  <c:v>11.5</c:v>
                </c:pt>
                <c:pt idx="13">
                  <c:v>10.5</c:v>
                </c:pt>
                <c:pt idx="14">
                  <c:v>9.5</c:v>
                </c:pt>
                <c:pt idx="15">
                  <c:v>8.5</c:v>
                </c:pt>
                <c:pt idx="16">
                  <c:v>7.5</c:v>
                </c:pt>
                <c:pt idx="17">
                  <c:v>6.5</c:v>
                </c:pt>
                <c:pt idx="18">
                  <c:v>5.5</c:v>
                </c:pt>
                <c:pt idx="19">
                  <c:v>4.5</c:v>
                </c:pt>
                <c:pt idx="20">
                  <c:v>3.5</c:v>
                </c:pt>
                <c:pt idx="21">
                  <c:v>2.5</c:v>
                </c:pt>
                <c:pt idx="22">
                  <c:v>1.5</c:v>
                </c:pt>
                <c:pt idx="23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371E-4530-98E7-9EFF88182D9D}"/>
            </c:ext>
          </c:extLst>
        </c:ser>
        <c:ser>
          <c:idx val="1"/>
          <c:order val="1"/>
          <c:tx>
            <c:strRef>
              <c:f>Sheet1!$A$32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errBars>
            <c:errDir val="x"/>
            <c:errBarType val="both"/>
            <c:errValType val="cust"/>
            <c:noEndCap val="0"/>
            <c:plus>
              <c:numRef>
                <c:f>Sheet1!$G$33:$G$48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Sheet1!$C$33:$C$48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Sheet1!$E$33:$E$48</c:f>
              <c:numCache>
                <c:formatCode>General</c:formatCode>
                <c:ptCount val="16"/>
              </c:numCache>
            </c:numRef>
          </c:xVal>
          <c:yVal>
            <c:numRef>
              <c:f>Sheet1!$B$33:$B$48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371E-4530-98E7-9EFF88182D9D}"/>
            </c:ext>
          </c:extLst>
        </c:ser>
        <c:ser>
          <c:idx val="2"/>
          <c:order val="2"/>
          <c:tx>
            <c:strRef>
              <c:f>Sheet1!$A$50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errBars>
            <c:errDir val="x"/>
            <c:errBarType val="both"/>
            <c:errValType val="cust"/>
            <c:noEndCap val="0"/>
            <c:plus>
              <c:numRef>
                <c:f>Sheet1!$G$50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Sheet1!$C$50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Sheet1!$E$50</c:f>
              <c:numCache>
                <c:formatCode>0.00</c:formatCode>
                <c:ptCount val="1"/>
              </c:numCache>
            </c:numRef>
          </c:xVal>
          <c:yVal>
            <c:numRef>
              <c:f>Sheet1!$B$50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371E-4530-98E7-9EFF88182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4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1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7.3320586186645553E-2"/>
          <c:w val="0.74423186257827501"/>
          <c:h val="0.78811073628429784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/>
              </a:solidFill>
              <a:ln>
                <a:noFill/>
              </a:ln>
            </c:spPr>
          </c:marker>
          <c:dPt>
            <c:idx val="3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DF7-4D50-88D5-7F777C436D2E}"/>
              </c:ext>
            </c:extLst>
          </c:dPt>
          <c:dPt>
            <c:idx val="4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DF7-4D50-88D5-7F777C436D2E}"/>
              </c:ext>
            </c:extLst>
          </c:dPt>
          <c:dPt>
            <c:idx val="5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DF7-4D50-88D5-7F777C436D2E}"/>
              </c:ext>
            </c:extLst>
          </c:dPt>
          <c:dPt>
            <c:idx val="6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DF7-4D50-88D5-7F777C436D2E}"/>
              </c:ext>
            </c:extLst>
          </c:dPt>
          <c:dPt>
            <c:idx val="7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DF7-4D50-88D5-7F777C436D2E}"/>
              </c:ext>
            </c:extLst>
          </c:dPt>
          <c:dPt>
            <c:idx val="11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DF7-4D50-88D5-7F777C436D2E}"/>
              </c:ext>
            </c:extLst>
          </c:dPt>
          <c:dPt>
            <c:idx val="12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DF7-4D50-88D5-7F777C436D2E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7-DDF7-4D50-88D5-7F777C436D2E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8-DDF7-4D50-88D5-7F777C436D2E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9-DDF7-4D50-88D5-7F777C436D2E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0A-DDF7-4D50-88D5-7F777C436D2E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B-DDF7-4D50-88D5-7F777C436D2E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C-DDF7-4D50-88D5-7F777C436D2E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D-DDF7-4D50-88D5-7F777C436D2E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E-DDF7-4D50-88D5-7F777C436D2E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F-DDF7-4D50-88D5-7F777C436D2E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10-DDF7-4D50-88D5-7F777C436D2E}"/>
              </c:ext>
            </c:extLst>
          </c:dPt>
          <c:dPt>
            <c:idx val="23"/>
            <c:bubble3D val="0"/>
            <c:extLst>
              <c:ext xmlns:c16="http://schemas.microsoft.com/office/drawing/2014/chart" uri="{C3380CC4-5D6E-409C-BE32-E72D297353CC}">
                <c16:uniqueId val="{00000011-DDF7-4D50-88D5-7F777C436D2E}"/>
              </c:ext>
            </c:extLst>
          </c:dPt>
          <c:dPt>
            <c:idx val="24"/>
            <c:bubble3D val="0"/>
            <c:extLst>
              <c:ext xmlns:c16="http://schemas.microsoft.com/office/drawing/2014/chart" uri="{C3380CC4-5D6E-409C-BE32-E72D297353CC}">
                <c16:uniqueId val="{00000012-DDF7-4D50-88D5-7F777C436D2E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1">
                    <c:v>0.83999999999999986</c:v>
                  </c:pt>
                  <c:pt idx="2">
                    <c:v>0.84000000000000008</c:v>
                  </c:pt>
                  <c:pt idx="3">
                    <c:v>1.2000000000000002</c:v>
                  </c:pt>
                  <c:pt idx="4">
                    <c:v>6.76</c:v>
                  </c:pt>
                  <c:pt idx="5">
                    <c:v>0.83000000000000007</c:v>
                  </c:pt>
                  <c:pt idx="6">
                    <c:v>0.57999999999999985</c:v>
                  </c:pt>
                  <c:pt idx="7">
                    <c:v>1.01</c:v>
                  </c:pt>
                  <c:pt idx="8">
                    <c:v>0.56999999999999984</c:v>
                  </c:pt>
                  <c:pt idx="9">
                    <c:v>5.5</c:v>
                  </c:pt>
                  <c:pt idx="10">
                    <c:v>1.9700000000000002</c:v>
                  </c:pt>
                  <c:pt idx="11">
                    <c:v>0.85999999999999988</c:v>
                  </c:pt>
                  <c:pt idx="12">
                    <c:v>1.27</c:v>
                  </c:pt>
                  <c:pt idx="13">
                    <c:v>0.5</c:v>
                  </c:pt>
                  <c:pt idx="14">
                    <c:v>0.60000000000000009</c:v>
                  </c:pt>
                  <c:pt idx="15">
                    <c:v>2.76</c:v>
                  </c:pt>
                  <c:pt idx="16">
                    <c:v>0.71</c:v>
                  </c:pt>
                  <c:pt idx="17">
                    <c:v>1.96</c:v>
                  </c:pt>
                  <c:pt idx="18">
                    <c:v>1.0300000000000002</c:v>
                  </c:pt>
                  <c:pt idx="19">
                    <c:v>0.89000000000000012</c:v>
                  </c:pt>
                  <c:pt idx="20">
                    <c:v>7.34</c:v>
                  </c:pt>
                  <c:pt idx="21">
                    <c:v>1.9099999999999993</c:v>
                  </c:pt>
                  <c:pt idx="22">
                    <c:v>8.14</c:v>
                  </c:pt>
                  <c:pt idx="23">
                    <c:v>6.02</c:v>
                  </c:pt>
                  <c:pt idx="24">
                    <c:v>3.3199999999999994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1">
                    <c:v>0.46000000000000008</c:v>
                  </c:pt>
                  <c:pt idx="2">
                    <c:v>0.47999999999999987</c:v>
                  </c:pt>
                  <c:pt idx="3">
                    <c:v>0.6399999999999999</c:v>
                  </c:pt>
                  <c:pt idx="4">
                    <c:v>0.89</c:v>
                  </c:pt>
                  <c:pt idx="5">
                    <c:v>0.53</c:v>
                  </c:pt>
                  <c:pt idx="6">
                    <c:v>0.42000000000000015</c:v>
                  </c:pt>
                  <c:pt idx="7">
                    <c:v>0.62999999999999989</c:v>
                  </c:pt>
                  <c:pt idx="8">
                    <c:v>0.43000000000000016</c:v>
                  </c:pt>
                  <c:pt idx="9">
                    <c:v>1.36</c:v>
                  </c:pt>
                  <c:pt idx="10">
                    <c:v>0.96</c:v>
                  </c:pt>
                  <c:pt idx="11">
                    <c:v>0.62000000000000011</c:v>
                  </c:pt>
                  <c:pt idx="12">
                    <c:v>0.82000000000000006</c:v>
                  </c:pt>
                  <c:pt idx="13">
                    <c:v>0.42000000000000015</c:v>
                  </c:pt>
                  <c:pt idx="14">
                    <c:v>0.5</c:v>
                  </c:pt>
                  <c:pt idx="15">
                    <c:v>1.42</c:v>
                  </c:pt>
                  <c:pt idx="16">
                    <c:v>0.58000000000000007</c:v>
                  </c:pt>
                  <c:pt idx="17">
                    <c:v>1.22</c:v>
                  </c:pt>
                  <c:pt idx="18">
                    <c:v>0.7799999999999998</c:v>
                  </c:pt>
                  <c:pt idx="19">
                    <c:v>0.70000000000000018</c:v>
                  </c:pt>
                  <c:pt idx="20">
                    <c:v>2.91</c:v>
                  </c:pt>
                  <c:pt idx="21">
                    <c:v>1.3500000000000005</c:v>
                  </c:pt>
                  <c:pt idx="22">
                    <c:v>3.4</c:v>
                  </c:pt>
                  <c:pt idx="23">
                    <c:v>2.9699999999999998</c:v>
                  </c:pt>
                  <c:pt idx="24">
                    <c:v>2.1900000000000004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Sheet1!$E$3:$E$27</c:f>
              <c:numCache>
                <c:formatCode>General</c:formatCode>
                <c:ptCount val="25"/>
                <c:pt idx="0">
                  <c:v>1</c:v>
                </c:pt>
                <c:pt idx="1">
                  <c:v>1.05</c:v>
                </c:pt>
                <c:pt idx="2">
                  <c:v>1.1399999999999999</c:v>
                </c:pt>
                <c:pt idx="3">
                  <c:v>1.38</c:v>
                </c:pt>
                <c:pt idx="4">
                  <c:v>1.02</c:v>
                </c:pt>
                <c:pt idx="5">
                  <c:v>1.48</c:v>
                </c:pt>
                <c:pt idx="6">
                  <c:v>1.59</c:v>
                </c:pt>
                <c:pt idx="7">
                  <c:v>1.72</c:v>
                </c:pt>
                <c:pt idx="8">
                  <c:v>1.87</c:v>
                </c:pt>
                <c:pt idx="9">
                  <c:v>1.81</c:v>
                </c:pt>
                <c:pt idx="10">
                  <c:v>1.9</c:v>
                </c:pt>
                <c:pt idx="11">
                  <c:v>2.14</c:v>
                </c:pt>
                <c:pt idx="12">
                  <c:v>2.33</c:v>
                </c:pt>
                <c:pt idx="13">
                  <c:v>2.41</c:v>
                </c:pt>
                <c:pt idx="14">
                  <c:v>2.6</c:v>
                </c:pt>
                <c:pt idx="15">
                  <c:v>2.92</c:v>
                </c:pt>
                <c:pt idx="16">
                  <c:v>3.15</c:v>
                </c:pt>
                <c:pt idx="17">
                  <c:v>3.21</c:v>
                </c:pt>
                <c:pt idx="18">
                  <c:v>3.25</c:v>
                </c:pt>
                <c:pt idx="19">
                  <c:v>3.35</c:v>
                </c:pt>
                <c:pt idx="20">
                  <c:v>4.82</c:v>
                </c:pt>
                <c:pt idx="21">
                  <c:v>4.6100000000000003</c:v>
                </c:pt>
                <c:pt idx="22">
                  <c:v>5.84</c:v>
                </c:pt>
                <c:pt idx="23">
                  <c:v>5.84</c:v>
                </c:pt>
                <c:pt idx="24">
                  <c:v>6.37</c:v>
                </c:pt>
              </c:numCache>
            </c:numRef>
          </c:xVal>
          <c:yVal>
            <c:numRef>
              <c:f>Sheet1!$B$3:$B$27</c:f>
              <c:numCache>
                <c:formatCode>General</c:formatCode>
                <c:ptCount val="25"/>
                <c:pt idx="0">
                  <c:v>24.5</c:v>
                </c:pt>
                <c:pt idx="1">
                  <c:v>23.5</c:v>
                </c:pt>
                <c:pt idx="2">
                  <c:v>22.5</c:v>
                </c:pt>
                <c:pt idx="3">
                  <c:v>21.5</c:v>
                </c:pt>
                <c:pt idx="4">
                  <c:v>20.5</c:v>
                </c:pt>
                <c:pt idx="5">
                  <c:v>19.5</c:v>
                </c:pt>
                <c:pt idx="6">
                  <c:v>18.5</c:v>
                </c:pt>
                <c:pt idx="7">
                  <c:v>17.5</c:v>
                </c:pt>
                <c:pt idx="8">
                  <c:v>16.5</c:v>
                </c:pt>
                <c:pt idx="9">
                  <c:v>15.5</c:v>
                </c:pt>
                <c:pt idx="10">
                  <c:v>14.5</c:v>
                </c:pt>
                <c:pt idx="11">
                  <c:v>13.5</c:v>
                </c:pt>
                <c:pt idx="12">
                  <c:v>12.5</c:v>
                </c:pt>
                <c:pt idx="13">
                  <c:v>11.5</c:v>
                </c:pt>
                <c:pt idx="14">
                  <c:v>10.5</c:v>
                </c:pt>
                <c:pt idx="15">
                  <c:v>9.5</c:v>
                </c:pt>
                <c:pt idx="16">
                  <c:v>8.5</c:v>
                </c:pt>
                <c:pt idx="17">
                  <c:v>7.5</c:v>
                </c:pt>
                <c:pt idx="18">
                  <c:v>6.5</c:v>
                </c:pt>
                <c:pt idx="19">
                  <c:v>5.5</c:v>
                </c:pt>
                <c:pt idx="20">
                  <c:v>4.5</c:v>
                </c:pt>
                <c:pt idx="21">
                  <c:v>3.5</c:v>
                </c:pt>
                <c:pt idx="22">
                  <c:v>2.5</c:v>
                </c:pt>
                <c:pt idx="23">
                  <c:v>1.5</c:v>
                </c:pt>
                <c:pt idx="24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DDF7-4D50-88D5-7F777C436D2E}"/>
            </c:ext>
          </c:extLst>
        </c:ser>
        <c:ser>
          <c:idx val="1"/>
          <c:order val="1"/>
          <c:tx>
            <c:strRef>
              <c:f>Sheet1!$A$32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Sheet1!$G$33:$G$48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Sheet1!$C$33:$C$48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Sheet1!$E$33:$E$48</c:f>
              <c:numCache>
                <c:formatCode>General</c:formatCode>
                <c:ptCount val="16"/>
              </c:numCache>
            </c:numRef>
          </c:xVal>
          <c:yVal>
            <c:numRef>
              <c:f>Sheet1!$B$33:$B$48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DDF7-4D50-88D5-7F777C436D2E}"/>
            </c:ext>
          </c:extLst>
        </c:ser>
        <c:ser>
          <c:idx val="2"/>
          <c:order val="2"/>
          <c:tx>
            <c:strRef>
              <c:f>Sheet1!$A$50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Sheet1!$G$50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Sheet1!$C$50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Sheet1!$E$50</c:f>
              <c:numCache>
                <c:formatCode>0.00</c:formatCode>
                <c:ptCount val="1"/>
              </c:numCache>
            </c:numRef>
          </c:xVal>
          <c:yVal>
            <c:numRef>
              <c:f>Sheet1!$B$50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DDF7-4D50-88D5-7F777C436D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ysClr val="windowText" lastClr="000000">
                <a:alpha val="98000"/>
              </a:sysClr>
            </a:solidFill>
            <a:tailEnd type="none"/>
          </a:ln>
        </c:spPr>
        <c:txPr>
          <a:bodyPr/>
          <a:lstStyle/>
          <a:p>
            <a:pPr>
              <a:defRPr sz="1050" b="0">
                <a:solidFill>
                  <a:schemeClr val="tx2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5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1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 marL="0" algn="l" defTabSz="914400" rtl="0" eaLnBrk="1" latinLnBrk="0" hangingPunct="1">
        <a:defRPr lang="en-US" sz="700" b="1" kern="1200">
          <a:solidFill>
            <a:schemeClr val="bg1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0.08413</cdr:x>
      <cdr:y>0.17133</cdr:y>
    </cdr:from>
    <cdr:to>
      <cdr:x>0.1834</cdr:x>
      <cdr:y>0.17133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51C4E617-FD79-5503-BB08-3908CBC70721}"/>
            </a:ext>
          </a:extLst>
        </cdr:cNvPr>
        <cdr:cNvCxnSpPr/>
      </cdr:nvCxnSpPr>
      <cdr:spPr>
        <a:xfrm xmlns:a="http://schemas.openxmlformats.org/drawingml/2006/main" flipH="1">
          <a:off x="122044" y="592475"/>
          <a:ext cx="144000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chemeClr val="tx1"/>
          </a:solidFill>
          <a:tailEnd type="stealth" w="sm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0.8249</cdr:x>
      <cdr:y>0.80342</cdr:y>
    </cdr:from>
    <cdr:to>
      <cdr:x>0.88167</cdr:x>
      <cdr:y>0.82315</cdr:y>
    </cdr:to>
    <cdr:sp macro="" textlink="">
      <cdr:nvSpPr>
        <cdr:cNvPr id="2" name="Isosceles Triangle 1">
          <a:extLst xmlns:a="http://schemas.openxmlformats.org/drawingml/2006/main">
            <a:ext uri="{FF2B5EF4-FFF2-40B4-BE49-F238E27FC236}">
              <a16:creationId xmlns:a16="http://schemas.microsoft.com/office/drawing/2014/main" id="{AE7FE21C-5E0D-576A-06DE-D58CF33C003E}"/>
            </a:ext>
          </a:extLst>
        </cdr:cNvPr>
        <cdr:cNvSpPr/>
      </cdr:nvSpPr>
      <cdr:spPr>
        <a:xfrm xmlns:a="http://schemas.openxmlformats.org/drawingml/2006/main" rot="5400000">
          <a:off x="1046340" y="2931696"/>
          <a:ext cx="72000" cy="72000"/>
        </a:xfrm>
        <a:prstGeom xmlns:a="http://schemas.openxmlformats.org/drawingml/2006/main" prst="triangle">
          <a:avLst/>
        </a:pr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GB"/>
        </a:p>
      </cdr:txBody>
    </cdr:sp>
  </cdr:relSizeAnchor>
  <cdr:relSizeAnchor xmlns:cdr="http://schemas.openxmlformats.org/drawingml/2006/chartDrawing">
    <cdr:from>
      <cdr:x>0.8249</cdr:x>
      <cdr:y>0.77082</cdr:y>
    </cdr:from>
    <cdr:to>
      <cdr:x>0.88167</cdr:x>
      <cdr:y>0.79055</cdr:y>
    </cdr:to>
    <cdr:sp macro="" textlink="">
      <cdr:nvSpPr>
        <cdr:cNvPr id="6" name="Isosceles Triangle 5">
          <a:extLst xmlns:a="http://schemas.openxmlformats.org/drawingml/2006/main">
            <a:ext uri="{FF2B5EF4-FFF2-40B4-BE49-F238E27FC236}">
              <a16:creationId xmlns:a16="http://schemas.microsoft.com/office/drawing/2014/main" id="{D2C9D7FA-191B-B48D-74E1-2D4F5B5B281A}"/>
            </a:ext>
          </a:extLst>
        </cdr:cNvPr>
        <cdr:cNvSpPr/>
      </cdr:nvSpPr>
      <cdr:spPr>
        <a:xfrm xmlns:a="http://schemas.openxmlformats.org/drawingml/2006/main" rot="5400000">
          <a:off x="1046340" y="2812723"/>
          <a:ext cx="72000" cy="72000"/>
        </a:xfrm>
        <a:prstGeom xmlns:a="http://schemas.openxmlformats.org/drawingml/2006/main" prst="triangle">
          <a:avLst/>
        </a:pr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GB"/>
        </a:p>
      </cdr:txBody>
    </cdr:sp>
  </cdr:relSizeAnchor>
  <cdr:relSizeAnchor xmlns:cdr="http://schemas.openxmlformats.org/drawingml/2006/chartDrawing">
    <cdr:from>
      <cdr:x>0.8249</cdr:x>
      <cdr:y>0.71026</cdr:y>
    </cdr:from>
    <cdr:to>
      <cdr:x>0.88167</cdr:x>
      <cdr:y>0.72999</cdr:y>
    </cdr:to>
    <cdr:sp macro="" textlink="">
      <cdr:nvSpPr>
        <cdr:cNvPr id="7" name="Isosceles Triangle 6">
          <a:extLst xmlns:a="http://schemas.openxmlformats.org/drawingml/2006/main">
            <a:ext uri="{FF2B5EF4-FFF2-40B4-BE49-F238E27FC236}">
              <a16:creationId xmlns:a16="http://schemas.microsoft.com/office/drawing/2014/main" id="{6CE2EBD8-87A9-F7EC-4F24-D3D6FEE60876}"/>
            </a:ext>
          </a:extLst>
        </cdr:cNvPr>
        <cdr:cNvSpPr/>
      </cdr:nvSpPr>
      <cdr:spPr>
        <a:xfrm xmlns:a="http://schemas.openxmlformats.org/drawingml/2006/main" rot="5400000">
          <a:off x="1046340" y="2591743"/>
          <a:ext cx="72000" cy="72000"/>
        </a:xfrm>
        <a:prstGeom xmlns:a="http://schemas.openxmlformats.org/drawingml/2006/main" prst="triangle">
          <a:avLst/>
        </a:pr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GB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AA5CB-3D02-3057-8BAD-019D49BA0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7C547F-18D6-EA50-8649-9E6CC68DE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7E81EC-0CEA-5572-07F0-85C8218CF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Data from randomized controlled trials that enrolled patients with acute psychotic symptoms of schizophrenia were used to assess efficacy and tolerability outcomes for 23 primarily dopamine-receptor blocking antipsychotics and the muscarinic receptor agonist 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xanomeline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trospium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. Nineteen 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econd-generation antipsychotics included in the analysis were licensed in Europe and in the USA. Selected first generation drugs such as haloperidol, chlorpromazine, perphenazine, and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sulpiride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were also included.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Schneider-Thoma J, Zhu Y, Qin M et al. </a:t>
            </a:r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Comparative efficacy and tolerability of antidopaminergic and muscarinic antipsychotics for acute schizophrenia: a network meta-analysis of randomised controlled trials indexed in international English and Chinese databases. 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Lancet 2026; 407: 876–891.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576A2-29F9-531C-24AA-DE2A10DB6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788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6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E29E3-EE25-6B32-0129-289707A6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A80E7E9-457F-8645-54DC-B12EF823390F}"/>
              </a:ext>
            </a:extLst>
          </p:cNvPr>
          <p:cNvSpPr/>
          <p:nvPr/>
        </p:nvSpPr>
        <p:spPr>
          <a:xfrm>
            <a:off x="2296097" y="1792311"/>
            <a:ext cx="5188988" cy="4039688"/>
          </a:xfrm>
          <a:prstGeom prst="rect">
            <a:avLst/>
          </a:prstGeom>
          <a:solidFill>
            <a:schemeClr val="accent3">
              <a:lumMod val="20000"/>
              <a:lumOff val="8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noProof="0" dirty="0">
                <a:solidFill>
                  <a:schemeClr val="accent3">
                    <a:lumMod val="75000"/>
                  </a:schemeClr>
                </a:solidFill>
              </a:rPr>
              <a:t>Side effects</a:t>
            </a:r>
          </a:p>
        </p:txBody>
      </p:sp>
      <p:graphicFrame>
        <p:nvGraphicFramePr>
          <p:cNvPr id="87" name="Table 7">
            <a:extLst>
              <a:ext uri="{FF2B5EF4-FFF2-40B4-BE49-F238E27FC236}">
                <a16:creationId xmlns:a16="http://schemas.microsoft.com/office/drawing/2014/main" id="{55B7ADCF-B47D-5239-F961-CBE0F93EC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335389"/>
              </p:ext>
            </p:extLst>
          </p:nvPr>
        </p:nvGraphicFramePr>
        <p:xfrm>
          <a:off x="2437641" y="1792310"/>
          <a:ext cx="1440000" cy="301218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65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Change in weight (kg)</a:t>
                      </a:r>
                      <a:endParaRPr lang="en-US" sz="7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8873502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Placebo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2527371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2447175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4369165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AMI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BRE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QUE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OLA-S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186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8F18BBF-3495-3BFA-4428-9E947F56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Efficacy and side effects of major antipsychotic drugs </a:t>
            </a:r>
            <a:r>
              <a:rPr lang="en-US" noProof="0"/>
              <a:t>(I) 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CE4F72-45D3-686B-1CCD-54E44CE883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E6B7FF-2437-85E7-068B-5713F94ABA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AMI=amisulpride; ARI=aripiprazole; ASE=</a:t>
            </a:r>
            <a:r>
              <a:rPr lang="en-US" noProof="0" dirty="0" err="1"/>
              <a:t>asenapine</a:t>
            </a:r>
            <a:r>
              <a:rPr lang="en-US" noProof="0" dirty="0"/>
              <a:t>; BRE=</a:t>
            </a:r>
            <a:r>
              <a:rPr lang="en-US" noProof="0" dirty="0" err="1"/>
              <a:t>brexpiprazole</a:t>
            </a:r>
            <a:r>
              <a:rPr lang="en-US" noProof="0" dirty="0"/>
              <a:t>; BLO=</a:t>
            </a:r>
            <a:r>
              <a:rPr lang="en-US" noProof="0" dirty="0" err="1"/>
              <a:t>blonanserin</a:t>
            </a:r>
            <a:r>
              <a:rPr lang="en-US" noProof="0" dirty="0"/>
              <a:t>; CAR=</a:t>
            </a:r>
            <a:r>
              <a:rPr lang="en-US" noProof="0" dirty="0" err="1"/>
              <a:t>cariprazine</a:t>
            </a:r>
            <a:r>
              <a:rPr lang="en-US" noProof="0" dirty="0"/>
              <a:t>; CHL=chlorpromazine; CI=confidence interval; CLO=clozapine; HAL=haloperidol; ILO=iloperidone; LUM=</a:t>
            </a:r>
            <a:r>
              <a:rPr lang="en-US" noProof="0" dirty="0" err="1"/>
              <a:t>lumateperone</a:t>
            </a:r>
            <a:r>
              <a:rPr lang="en-US" noProof="0" dirty="0"/>
              <a:t>; LUR=lurasidone; OLA=olanzapine; OLA-S=OLA–</a:t>
            </a:r>
            <a:r>
              <a:rPr lang="en-US" noProof="0" dirty="0" err="1"/>
              <a:t>samidorphan</a:t>
            </a:r>
            <a:r>
              <a:rPr lang="en-US" noProof="0" dirty="0"/>
              <a:t>; PAL=paliperidone; PERO=</a:t>
            </a:r>
            <a:r>
              <a:rPr lang="en-US" noProof="0" dirty="0" err="1"/>
              <a:t>perospirone</a:t>
            </a:r>
            <a:r>
              <a:rPr lang="en-US" noProof="0" dirty="0"/>
              <a:t>; PERP=perphenazine; QTc=corrected QT interval; QUE=quetiapine; RIS=risperidone; SER=</a:t>
            </a:r>
            <a:r>
              <a:rPr lang="en-US" noProof="0" dirty="0" err="1"/>
              <a:t>sertindole</a:t>
            </a:r>
            <a:r>
              <a:rPr lang="en-US" noProof="0" dirty="0"/>
              <a:t>; SUL=</a:t>
            </a:r>
            <a:r>
              <a:rPr lang="en-US" noProof="0" dirty="0" err="1"/>
              <a:t>sulpiride</a:t>
            </a:r>
            <a:r>
              <a:rPr lang="en-US" noProof="0" dirty="0"/>
              <a:t>; XAN=</a:t>
            </a:r>
            <a:r>
              <a:rPr lang="en-US" noProof="0" dirty="0" err="1"/>
              <a:t>xanomeline-trospium</a:t>
            </a:r>
            <a:r>
              <a:rPr lang="en-US" noProof="0" dirty="0"/>
              <a:t>; ZIP=ziprasidone; ZOT=zotepine </a:t>
            </a:r>
          </a:p>
          <a:p>
            <a:r>
              <a:rPr lang="en-US" noProof="0" dirty="0"/>
              <a:t>Schneider-</a:t>
            </a:r>
            <a:r>
              <a:rPr lang="en-US" noProof="0" dirty="0" err="1"/>
              <a:t>Thoma</a:t>
            </a:r>
            <a:r>
              <a:rPr lang="en-US" noProof="0" dirty="0"/>
              <a:t> et al. Lancet 2026;407:876–891</a:t>
            </a:r>
          </a:p>
        </p:txBody>
      </p:sp>
      <p:graphicFrame>
        <p:nvGraphicFramePr>
          <p:cNvPr id="95" name="Chart 94">
            <a:extLst>
              <a:ext uri="{FF2B5EF4-FFF2-40B4-BE49-F238E27FC236}">
                <a16:creationId xmlns:a16="http://schemas.microsoft.com/office/drawing/2014/main" id="{A90D308E-E1F6-002E-E9BB-6338CB9E59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403078"/>
              </p:ext>
            </p:extLst>
          </p:nvPr>
        </p:nvGraphicFramePr>
        <p:xfrm>
          <a:off x="2446001" y="1783765"/>
          <a:ext cx="1356058" cy="3444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2" name="TextBox 151">
            <a:extLst>
              <a:ext uri="{FF2B5EF4-FFF2-40B4-BE49-F238E27FC236}">
                <a16:creationId xmlns:a16="http://schemas.microsoft.com/office/drawing/2014/main" id="{F15F9A30-37F2-BF79-DD9A-1CCF72E9F3A8}"/>
              </a:ext>
            </a:extLst>
          </p:cNvPr>
          <p:cNvSpPr txBox="1"/>
          <p:nvPr/>
        </p:nvSpPr>
        <p:spPr>
          <a:xfrm>
            <a:off x="7550392" y="3439947"/>
            <a:ext cx="42432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This work is adapted from </a:t>
            </a:r>
            <a:r>
              <a:rPr lang="en-US" sz="1000" noProof="0" dirty="0">
                <a:solidFill>
                  <a:srgbClr val="3F1A01"/>
                </a:solidFill>
              </a:rPr>
              <a:t>‘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Comparative efficacy and tolerability of antidopaminergic and muscarinic antipsychotics for acute schizophrenia: a network meta-analysis of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randomised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 controlled trials indexed in international English and Chinese databases’ by  Schneider-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Thoma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 et al., used under CC-BY-4.0. This work is licensed under Creative Commons license CC-BY-SA by The Lundbeck Foundation.</a:t>
            </a: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82F8EAF9-97DB-1670-5B58-5F0D81AFF6C6}"/>
              </a:ext>
            </a:extLst>
          </p:cNvPr>
          <p:cNvSpPr/>
          <p:nvPr/>
        </p:nvSpPr>
        <p:spPr>
          <a:xfrm>
            <a:off x="7623130" y="1787237"/>
            <a:ext cx="4170552" cy="1609548"/>
          </a:xfrm>
          <a:prstGeom prst="round2SameRect">
            <a:avLst>
              <a:gd name="adj1" fmla="val 11058"/>
              <a:gd name="adj2" fmla="val 0"/>
            </a:avLst>
          </a:prstGeom>
          <a:solidFill>
            <a:srgbClr val="D9D1CC"/>
          </a:solidFill>
        </p:spPr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Between antipsychotics,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differences in safety and tolerability are usually more pronounced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than those in efficacy, as indicated by the broader distribution of points in the plots for various side effects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BAA3F3-5340-9246-5DFD-16BFDED90BE1}"/>
              </a:ext>
            </a:extLst>
          </p:cNvPr>
          <p:cNvCxnSpPr>
            <a:cxnSpLocks/>
          </p:cNvCxnSpPr>
          <p:nvPr/>
        </p:nvCxnSpPr>
        <p:spPr>
          <a:xfrm>
            <a:off x="7623130" y="3396785"/>
            <a:ext cx="4170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BEC982-8911-9B14-EADC-66196F7BDA46}"/>
              </a:ext>
            </a:extLst>
          </p:cNvPr>
          <p:cNvSpPr txBox="1"/>
          <p:nvPr/>
        </p:nvSpPr>
        <p:spPr>
          <a:xfrm>
            <a:off x="7654863" y="4557601"/>
            <a:ext cx="3995799" cy="246221"/>
          </a:xfrm>
          <a:prstGeom prst="rect">
            <a:avLst/>
          </a:prstGeom>
          <a:noFill/>
        </p:spPr>
        <p:txBody>
          <a:bodyPr wrap="square" lIns="0" anchor="ctr">
            <a:spAutoFit/>
          </a:bodyPr>
          <a:lstStyle/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9CBB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95% CI not overlapping with no difference compared with placebo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E9FFFD-E368-F7D6-B9B7-376F21582869}"/>
              </a:ext>
            </a:extLst>
          </p:cNvPr>
          <p:cNvSpPr txBox="1"/>
          <p:nvPr/>
        </p:nvSpPr>
        <p:spPr>
          <a:xfrm>
            <a:off x="7654864" y="4938019"/>
            <a:ext cx="3927690" cy="246221"/>
          </a:xfrm>
          <a:prstGeom prst="rect">
            <a:avLst/>
          </a:prstGeom>
          <a:noFill/>
        </p:spPr>
        <p:txBody>
          <a:bodyPr wrap="square" lIns="0" anchor="ctr">
            <a:spAutoFit/>
          </a:bodyPr>
          <a:lstStyle/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9CBB">
                  <a:lumMod val="50000"/>
                </a:srgbClr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95% CI overlapping with no difference compared with placebo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3A796A-4623-4C13-91CA-6C04BBBF922A}"/>
              </a:ext>
            </a:extLst>
          </p:cNvPr>
          <p:cNvCxnSpPr>
            <a:cxnSpLocks/>
          </p:cNvCxnSpPr>
          <p:nvPr/>
        </p:nvCxnSpPr>
        <p:spPr>
          <a:xfrm>
            <a:off x="7652991" y="4870921"/>
            <a:ext cx="3929563" cy="0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16D315C-884E-4E3A-6D63-F7EC9063364F}"/>
              </a:ext>
            </a:extLst>
          </p:cNvPr>
          <p:cNvSpPr txBox="1"/>
          <p:nvPr/>
        </p:nvSpPr>
        <p:spPr>
          <a:xfrm>
            <a:off x="539749" y="1416785"/>
            <a:ext cx="10435472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noProof="0" dirty="0"/>
              <a:t>Ranking of antipsychotic drugs in efficacy and side effects</a:t>
            </a:r>
          </a:p>
        </p:txBody>
      </p:sp>
      <p:graphicFrame>
        <p:nvGraphicFramePr>
          <p:cNvPr id="52" name="Table 7">
            <a:extLst>
              <a:ext uri="{FF2B5EF4-FFF2-40B4-BE49-F238E27FC236}">
                <a16:creationId xmlns:a16="http://schemas.microsoft.com/office/drawing/2014/main" id="{9232B42F-92EB-DFC7-A27C-CAC4A78B3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856091"/>
              </p:ext>
            </p:extLst>
          </p:nvPr>
        </p:nvGraphicFramePr>
        <p:xfrm>
          <a:off x="2437641" y="1792310"/>
          <a:ext cx="1440000" cy="16540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65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Change in weight (kg)</a:t>
                      </a:r>
                    </a:p>
                  </a:txBody>
                  <a:tcPr marL="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9C5BC657-3ED8-B65D-7898-478D3033D102}"/>
              </a:ext>
            </a:extLst>
          </p:cNvPr>
          <p:cNvGrpSpPr/>
          <p:nvPr/>
        </p:nvGrpSpPr>
        <p:grpSpPr>
          <a:xfrm>
            <a:off x="2649347" y="5213932"/>
            <a:ext cx="1173772" cy="277892"/>
            <a:chOff x="2463994" y="5127472"/>
            <a:chExt cx="1328349" cy="27789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979F98B-36B2-0B0F-9473-DD1205DC8A38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77E2162-05AF-4E0E-D21E-21233020E847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C1B85CC-D4AA-350F-8D13-F42BFDA29245}"/>
              </a:ext>
            </a:extLst>
          </p:cNvPr>
          <p:cNvGrpSpPr/>
          <p:nvPr/>
        </p:nvGrpSpPr>
        <p:grpSpPr>
          <a:xfrm>
            <a:off x="2761981" y="5140285"/>
            <a:ext cx="763159" cy="0"/>
            <a:chOff x="1256400" y="5223755"/>
            <a:chExt cx="763159" cy="0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94C08101-3DCB-3DDC-11D4-5077DEFC58C9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BE7300A4-D316-5FAD-1E4A-571A1CDD91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452F301-0380-C7C6-0E48-EF2C7655AB53}"/>
              </a:ext>
            </a:extLst>
          </p:cNvPr>
          <p:cNvCxnSpPr>
            <a:cxnSpLocks/>
          </p:cNvCxnSpPr>
          <p:nvPr/>
        </p:nvCxnSpPr>
        <p:spPr>
          <a:xfrm flipH="1">
            <a:off x="558461" y="5831999"/>
            <a:ext cx="11464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7131780-CABD-FAF5-1BFA-181486D5E9D8}"/>
              </a:ext>
            </a:extLst>
          </p:cNvPr>
          <p:cNvSpPr/>
          <p:nvPr/>
        </p:nvSpPr>
        <p:spPr>
          <a:xfrm>
            <a:off x="558461" y="1792311"/>
            <a:ext cx="1628875" cy="4039688"/>
          </a:xfrm>
          <a:prstGeom prst="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noProof="0" dirty="0">
                <a:solidFill>
                  <a:schemeClr val="accent5">
                    <a:lumMod val="75000"/>
                  </a:schemeClr>
                </a:solidFill>
              </a:rPr>
              <a:t>Efficacy</a:t>
            </a:r>
          </a:p>
        </p:txBody>
      </p:sp>
      <p:graphicFrame>
        <p:nvGraphicFramePr>
          <p:cNvPr id="33" name="Table 7">
            <a:extLst>
              <a:ext uri="{FF2B5EF4-FFF2-40B4-BE49-F238E27FC236}">
                <a16:creationId xmlns:a16="http://schemas.microsoft.com/office/drawing/2014/main" id="{8EC5BD97-DAB2-E180-5608-F9178FD89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558556"/>
              </p:ext>
            </p:extLst>
          </p:nvPr>
        </p:nvGraphicFramePr>
        <p:xfrm>
          <a:off x="671250" y="1794409"/>
          <a:ext cx="1406279" cy="301218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406279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4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Overall symptoms</a:t>
                      </a:r>
                      <a:endParaRPr lang="en-US" sz="7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CLO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SUL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OLA-S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QUE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830349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96374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33392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157503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Placebo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1845647"/>
                  </a:ext>
                </a:extLst>
              </a:tr>
            </a:tbl>
          </a:graphicData>
        </a:graphic>
      </p:graphicFrame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8A891BC-5540-88C5-5DEB-15358A1A6807}"/>
              </a:ext>
            </a:extLst>
          </p:cNvPr>
          <p:cNvCxnSpPr>
            <a:cxnSpLocks/>
          </p:cNvCxnSpPr>
          <p:nvPr/>
        </p:nvCxnSpPr>
        <p:spPr>
          <a:xfrm>
            <a:off x="1593941" y="5140412"/>
            <a:ext cx="344827" cy="0"/>
          </a:xfrm>
          <a:prstGeom prst="straightConnector1">
            <a:avLst/>
          </a:prstGeom>
          <a:noFill/>
          <a:ln w="12700" cap="flat" cmpd="sng" algn="ctr">
            <a:solidFill>
              <a:srgbClr val="333333"/>
            </a:solidFill>
            <a:prstDash val="solid"/>
            <a:tailEnd type="triangle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8ED7ED8-5965-39B0-3D4E-0BEB69414D8F}"/>
              </a:ext>
            </a:extLst>
          </p:cNvPr>
          <p:cNvCxnSpPr>
            <a:cxnSpLocks/>
          </p:cNvCxnSpPr>
          <p:nvPr/>
        </p:nvCxnSpPr>
        <p:spPr>
          <a:xfrm flipH="1">
            <a:off x="1175609" y="5140412"/>
            <a:ext cx="344827" cy="0"/>
          </a:xfrm>
          <a:prstGeom prst="straightConnector1">
            <a:avLst/>
          </a:prstGeom>
          <a:noFill/>
          <a:ln w="12700" cap="flat" cmpd="sng" algn="ctr">
            <a:solidFill>
              <a:srgbClr val="333333"/>
            </a:solidFill>
            <a:prstDash val="solid"/>
            <a:tailEnd type="triangle"/>
          </a:ln>
          <a:effectLst/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CEF5FD-C887-6E3F-CED5-84134AA0F1DF}"/>
              </a:ext>
            </a:extLst>
          </p:cNvPr>
          <p:cNvGrpSpPr/>
          <p:nvPr/>
        </p:nvGrpSpPr>
        <p:grpSpPr>
          <a:xfrm>
            <a:off x="938515" y="5212605"/>
            <a:ext cx="1173772" cy="277892"/>
            <a:chOff x="2463994" y="5127472"/>
            <a:chExt cx="1328349" cy="27789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61A0F6-4A6C-EE00-6CE9-DE293DF08169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159A49-D6EC-848E-F4C1-747D5D3A5839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ea typeface="+mn-ea"/>
                  <a:cs typeface="Arial" charset="0"/>
                </a:rPr>
                <a:t>comparator</a:t>
              </a:r>
            </a:p>
          </p:txBody>
        </p:sp>
      </p:grp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CF33ED76-18E1-EAC6-F155-21086ACED5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029362"/>
              </p:ext>
            </p:extLst>
          </p:nvPr>
        </p:nvGraphicFramePr>
        <p:xfrm>
          <a:off x="986845" y="1665256"/>
          <a:ext cx="1135201" cy="3597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8F769CC-6734-14F1-F474-2D56BB87F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999989"/>
              </p:ext>
            </p:extLst>
          </p:nvPr>
        </p:nvGraphicFramePr>
        <p:xfrm>
          <a:off x="4092784" y="1792311"/>
          <a:ext cx="1440000" cy="3021895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604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700" b="1" noProof="0" dirty="0">
                          <a:solidFill>
                            <a:schemeClr val="bg1"/>
                          </a:solidFill>
                        </a:rPr>
                        <a:t>Use of antiparkinsonian drugs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600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QUE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Placebo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AMI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BRE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SUL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769764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584084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4732559"/>
                  </a:ext>
                </a:extLst>
              </a:tr>
              <a:tr h="119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8135400"/>
                  </a:ext>
                </a:extLst>
              </a:tr>
            </a:tbl>
          </a:graphicData>
        </a:graphic>
      </p:graphicFrame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09AAF071-8624-5311-72BB-BD80802E7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3952498"/>
              </p:ext>
            </p:extLst>
          </p:nvPr>
        </p:nvGraphicFramePr>
        <p:xfrm>
          <a:off x="4175888" y="1771960"/>
          <a:ext cx="1450637" cy="3458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73732F2-4D3E-3593-910E-FB069D8EC640}"/>
              </a:ext>
            </a:extLst>
          </p:cNvPr>
          <p:cNvGrpSpPr/>
          <p:nvPr/>
        </p:nvGrpSpPr>
        <p:grpSpPr>
          <a:xfrm>
            <a:off x="4412739" y="5208361"/>
            <a:ext cx="1173772" cy="277892"/>
            <a:chOff x="2463994" y="5127472"/>
            <a:chExt cx="1328349" cy="27789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FEE45DB-4267-2F81-F6E1-5E3F974492FE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7E5C1D4-D46E-2456-6760-3000787ADFE0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5421A9BA-90B6-3411-165B-E81C3E10C36A}"/>
              </a:ext>
            </a:extLst>
          </p:cNvPr>
          <p:cNvGrpSpPr/>
          <p:nvPr/>
        </p:nvGrpSpPr>
        <p:grpSpPr>
          <a:xfrm>
            <a:off x="4519626" y="5140404"/>
            <a:ext cx="763159" cy="0"/>
            <a:chOff x="1256400" y="5223755"/>
            <a:chExt cx="763159" cy="0"/>
          </a:xfrm>
        </p:grpSpPr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2B34A778-3360-A3B9-D91D-F219B4B9376A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506582E4-124A-359E-52CC-427AA969A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graphicFrame>
        <p:nvGraphicFramePr>
          <p:cNvPr id="30" name="Table 7">
            <a:extLst>
              <a:ext uri="{FF2B5EF4-FFF2-40B4-BE49-F238E27FC236}">
                <a16:creationId xmlns:a16="http://schemas.microsoft.com/office/drawing/2014/main" id="{605FCDB8-E850-D1A3-3EC0-C1E2AB8BC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792265"/>
              </p:ext>
            </p:extLst>
          </p:nvPr>
        </p:nvGraphicFramePr>
        <p:xfrm>
          <a:off x="5830361" y="1792311"/>
          <a:ext cx="1440000" cy="301218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4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700" b="1" noProof="0" dirty="0">
                          <a:solidFill>
                            <a:schemeClr val="bg1"/>
                          </a:solidFill>
                        </a:rPr>
                        <a:t>Sedation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24000" marB="2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Placebo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ILO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OLA-S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QUE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769764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584084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SUL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4732559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8135400"/>
                  </a:ext>
                </a:extLst>
              </a:tr>
              <a:tr h="1116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6606809"/>
                  </a:ext>
                </a:extLst>
              </a:tr>
            </a:tbl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695849D-5238-F599-273D-4B6EDD5F2A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418025"/>
              </p:ext>
            </p:extLst>
          </p:nvPr>
        </p:nvGraphicFramePr>
        <p:xfrm>
          <a:off x="5909235" y="1677015"/>
          <a:ext cx="1268438" cy="3649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DFE8864-0CBB-B084-2C0A-9181F660B24D}"/>
              </a:ext>
            </a:extLst>
          </p:cNvPr>
          <p:cNvGrpSpPr/>
          <p:nvPr/>
        </p:nvGrpSpPr>
        <p:grpSpPr>
          <a:xfrm>
            <a:off x="6042068" y="5213932"/>
            <a:ext cx="1173772" cy="277892"/>
            <a:chOff x="2463994" y="5127472"/>
            <a:chExt cx="1328349" cy="27789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062C300-7289-4ABE-9AC4-2B005DC2F18D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0208950-CA8B-EF66-4C86-3321EFFD5074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834FF5C-47E9-CD91-D1E9-D7BE4D7B993B}"/>
              </a:ext>
            </a:extLst>
          </p:cNvPr>
          <p:cNvGrpSpPr/>
          <p:nvPr/>
        </p:nvGrpSpPr>
        <p:grpSpPr>
          <a:xfrm>
            <a:off x="6154702" y="5140285"/>
            <a:ext cx="763159" cy="0"/>
            <a:chOff x="1256400" y="5223755"/>
            <a:chExt cx="763159" cy="0"/>
          </a:xfrm>
        </p:grpSpPr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788B6812-D550-517E-BB38-D9EC4156038C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0E108EDD-3072-12AB-B1ED-66FED8D687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48526673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3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516</Words>
  <Application>Microsoft Office PowerPoint</Application>
  <PresentationFormat>Widescreen</PresentationFormat>
  <Paragraphs>127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Efficacy and side effects of major antipsychotic drugs (I)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2026-08-04T13:14:38Z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