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13496001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C4BF88-70C7-4D17-B60E-2BEF16AB313B}" v="1" dt="2026-08-04T13:14:52.132"/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custSel modSld">
      <pc:chgData name="Christina Polyzogopoulou" userId="bf4242d8-33b8-44c3-ab73-3487ff2396fe" providerId="ADAL" clId="{761ACE0C-989C-4B70-8642-393A064836FE}" dt="2026-08-04T13:15:10.699" v="4" actId="478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  <pc:sldChg chg="delSp modSp mod">
        <pc:chgData name="Christina Polyzogopoulou" userId="bf4242d8-33b8-44c3-ab73-3487ff2396fe" providerId="ADAL" clId="{761ACE0C-989C-4B70-8642-393A064836FE}" dt="2026-08-04T13:15:10.699" v="4" actId="478"/>
        <pc:sldMkLst>
          <pc:docMk/>
          <pc:sldMk cId="114012060" sldId="2134960014"/>
        </pc:sldMkLst>
        <pc:spChg chg="mod">
          <ac:chgData name="Christina Polyzogopoulou" userId="bf4242d8-33b8-44c3-ab73-3487ff2396fe" providerId="ADAL" clId="{761ACE0C-989C-4B70-8642-393A064836FE}" dt="2026-08-04T13:11:59.676" v="1" actId="20577"/>
          <ac:spMkLst>
            <pc:docMk/>
            <pc:sldMk cId="114012060" sldId="2134960014"/>
            <ac:spMk id="4" creationId="{88A6CD0E-83E2-07B6-BB6D-63A7EA3974B9}"/>
          </ac:spMkLst>
        </pc:spChg>
        <pc:spChg chg="del mod">
          <ac:chgData name="Christina Polyzogopoulou" userId="bf4242d8-33b8-44c3-ab73-3487ff2396fe" providerId="ADAL" clId="{761ACE0C-989C-4B70-8642-393A064836FE}" dt="2026-08-04T13:15:10.699" v="4" actId="478"/>
          <ac:spMkLst>
            <pc:docMk/>
            <pc:sldMk cId="114012060" sldId="2134960014"/>
            <ac:spMk id="9" creationId="{2DEE2F04-E87F-F98E-8402-776D0D501E9D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751830856529888"/>
          <c:y val="4.1739665532469404E-2"/>
          <c:w val="0.71396216278913605"/>
          <c:h val="0.79186687489011387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Outcome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7B9CBB">
                  <a:lumMod val="50000"/>
                </a:srgbClr>
              </a:solidFill>
              <a:ln>
                <a:noFill/>
              </a:ln>
            </c:spPr>
          </c:marker>
          <c:dPt>
            <c:idx val="2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8F91-4DB1-A130-4AD3EB0E53DC}"/>
              </c:ext>
            </c:extLst>
          </c:dPt>
          <c:dPt>
            <c:idx val="8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BA31-4C15-8C55-BE5D3889E6E6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2-A5E4-4084-AA47-87D45FDA0C3B}"/>
              </c:ext>
            </c:extLst>
          </c:dPt>
          <c:dPt>
            <c:idx val="14"/>
            <c:bubble3D val="0"/>
            <c:extLst>
              <c:ext xmlns:c16="http://schemas.microsoft.com/office/drawing/2014/chart" uri="{C3380CC4-5D6E-409C-BE32-E72D297353CC}">
                <c16:uniqueId val="{00000003-A5E4-4084-AA47-87D45FDA0C3B}"/>
              </c:ext>
            </c:extLst>
          </c:dPt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04-A5E4-4084-AA47-87D45FDA0C3B}"/>
              </c:ext>
            </c:extLst>
          </c:dPt>
          <c:dPt>
            <c:idx val="16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A5E4-4084-AA47-87D45FDA0C3B}"/>
              </c:ext>
            </c:extLst>
          </c:dPt>
          <c:dPt>
            <c:idx val="17"/>
            <c:bubble3D val="0"/>
            <c:extLst>
              <c:ext xmlns:c16="http://schemas.microsoft.com/office/drawing/2014/chart" uri="{C3380CC4-5D6E-409C-BE32-E72D297353CC}">
                <c16:uniqueId val="{00000006-A5E4-4084-AA47-87D45FDA0C3B}"/>
              </c:ext>
            </c:extLst>
          </c:dPt>
          <c:dPt>
            <c:idx val="18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A5E4-4084-AA47-87D45FDA0C3B}"/>
              </c:ext>
            </c:extLst>
          </c:dPt>
          <c:dPt>
            <c:idx val="19"/>
            <c:bubble3D val="0"/>
            <c:extLst>
              <c:ext xmlns:c16="http://schemas.microsoft.com/office/drawing/2014/chart" uri="{C3380CC4-5D6E-409C-BE32-E72D297353CC}">
                <c16:uniqueId val="{00000008-A5E4-4084-AA47-87D45FDA0C3B}"/>
              </c:ext>
            </c:extLst>
          </c:dPt>
          <c:dPt>
            <c:idx val="20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A5E4-4084-AA47-87D45FDA0C3B}"/>
              </c:ext>
            </c:extLst>
          </c:dPt>
          <c:dPt>
            <c:idx val="21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A5E4-4084-AA47-87D45FDA0C3B}"/>
              </c:ext>
            </c:extLst>
          </c:dPt>
          <c:dPt>
            <c:idx val="22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A5E4-4084-AA47-87D45FDA0C3B}"/>
              </c:ext>
            </c:extLst>
          </c:dPt>
          <c:dPt>
            <c:idx val="23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BA31-4C15-8C55-BE5D3889E6E6}"/>
              </c:ext>
            </c:extLst>
          </c:dPt>
          <c:dPt>
            <c:idx val="24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BA31-4C15-8C55-BE5D3889E6E6}"/>
              </c:ext>
            </c:extLst>
          </c:dPt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Sheet1!$G$3:$G$68</c:f>
                <c:numCache>
                  <c:formatCode>General</c:formatCode>
                  <c:ptCount val="66"/>
                  <c:pt idx="0">
                    <c:v>0.61</c:v>
                  </c:pt>
                  <c:pt idx="1">
                    <c:v>0.42000000000000004</c:v>
                  </c:pt>
                  <c:pt idx="2">
                    <c:v>-1</c:v>
                  </c:pt>
                  <c:pt idx="3">
                    <c:v>0.84000000000000008</c:v>
                  </c:pt>
                  <c:pt idx="4">
                    <c:v>0.68000000000000016</c:v>
                  </c:pt>
                  <c:pt idx="5">
                    <c:v>0.45999999999999996</c:v>
                  </c:pt>
                  <c:pt idx="6">
                    <c:v>0.31000000000000005</c:v>
                  </c:pt>
                  <c:pt idx="7">
                    <c:v>1.43</c:v>
                  </c:pt>
                  <c:pt idx="8">
                    <c:v>0.6599999999999997</c:v>
                  </c:pt>
                  <c:pt idx="9">
                    <c:v>0.91999999999999993</c:v>
                  </c:pt>
                  <c:pt idx="10">
                    <c:v>0.57000000000000006</c:v>
                  </c:pt>
                  <c:pt idx="11">
                    <c:v>1.0700000000000003</c:v>
                  </c:pt>
                  <c:pt idx="12">
                    <c:v>1.55</c:v>
                  </c:pt>
                  <c:pt idx="13">
                    <c:v>4.2600000000000007</c:v>
                  </c:pt>
                  <c:pt idx="14">
                    <c:v>0.5199999999999998</c:v>
                  </c:pt>
                  <c:pt idx="15">
                    <c:v>2.4499999999999997</c:v>
                  </c:pt>
                  <c:pt idx="16">
                    <c:v>0.48999999999999977</c:v>
                  </c:pt>
                  <c:pt idx="17">
                    <c:v>2.66</c:v>
                  </c:pt>
                  <c:pt idx="18">
                    <c:v>4.5</c:v>
                  </c:pt>
                  <c:pt idx="19">
                    <c:v>7.09</c:v>
                  </c:pt>
                  <c:pt idx="20">
                    <c:v>1.0100000000000002</c:v>
                  </c:pt>
                  <c:pt idx="21">
                    <c:v>3.4499999999999997</c:v>
                  </c:pt>
                  <c:pt idx="22">
                    <c:v>6.11</c:v>
                  </c:pt>
                  <c:pt idx="23">
                    <c:v>2.58</c:v>
                  </c:pt>
                  <c:pt idx="24">
                    <c:v>1.8200000000000003</c:v>
                  </c:pt>
                </c:numCache>
              </c:numRef>
            </c:plus>
            <c:minus>
              <c:numRef>
                <c:f>Sheet1!$C$3:$C$68</c:f>
                <c:numCache>
                  <c:formatCode>General</c:formatCode>
                  <c:ptCount val="66"/>
                  <c:pt idx="0">
                    <c:v>0.3</c:v>
                  </c:pt>
                  <c:pt idx="1">
                    <c:v>0.29000000000000004</c:v>
                  </c:pt>
                  <c:pt idx="2">
                    <c:v>1</c:v>
                  </c:pt>
                  <c:pt idx="3">
                    <c:v>0.45999999999999996</c:v>
                  </c:pt>
                  <c:pt idx="4">
                    <c:v>0.42999999999999994</c:v>
                  </c:pt>
                  <c:pt idx="5">
                    <c:v>0.35</c:v>
                  </c:pt>
                  <c:pt idx="6">
                    <c:v>0.25</c:v>
                  </c:pt>
                  <c:pt idx="7">
                    <c:v>0.66</c:v>
                  </c:pt>
                  <c:pt idx="8">
                    <c:v>0.44000000000000006</c:v>
                  </c:pt>
                  <c:pt idx="9">
                    <c:v>0.55999999999999994</c:v>
                  </c:pt>
                  <c:pt idx="10">
                    <c:v>0.39999999999999991</c:v>
                  </c:pt>
                  <c:pt idx="11">
                    <c:v>0.59999999999999987</c:v>
                  </c:pt>
                  <c:pt idx="12">
                    <c:v>0.72999999999999987</c:v>
                  </c:pt>
                  <c:pt idx="13">
                    <c:v>1.0499999999999998</c:v>
                  </c:pt>
                  <c:pt idx="14">
                    <c:v>0.39000000000000012</c:v>
                  </c:pt>
                  <c:pt idx="15">
                    <c:v>0.98999999999999988</c:v>
                  </c:pt>
                  <c:pt idx="16">
                    <c:v>0.38000000000000012</c:v>
                  </c:pt>
                  <c:pt idx="17">
                    <c:v>1.1299999999999999</c:v>
                  </c:pt>
                  <c:pt idx="18">
                    <c:v>1.56</c:v>
                  </c:pt>
                  <c:pt idx="19">
                    <c:v>2.11</c:v>
                  </c:pt>
                  <c:pt idx="20">
                    <c:v>0.73</c:v>
                  </c:pt>
                  <c:pt idx="21">
                    <c:v>1.7000000000000002</c:v>
                  </c:pt>
                  <c:pt idx="22">
                    <c:v>2.2399999999999998</c:v>
                  </c:pt>
                  <c:pt idx="23">
                    <c:v>1.4700000000000002</c:v>
                  </c:pt>
                  <c:pt idx="24">
                    <c:v>1.1999999999999997</c:v>
                  </c:pt>
                </c:numCache>
              </c:numRef>
            </c:minus>
            <c:spPr>
              <a:ln w="9525">
                <a:solidFill>
                  <a:srgbClr val="3F1A01"/>
                </a:solidFill>
              </a:ln>
            </c:spPr>
          </c:errBars>
          <c:xVal>
            <c:numRef>
              <c:f>Sheet1!$E$3:$E$27</c:f>
              <c:numCache>
                <c:formatCode>General</c:formatCode>
                <c:ptCount val="25"/>
                <c:pt idx="0">
                  <c:v>0.61</c:v>
                </c:pt>
                <c:pt idx="1">
                  <c:v>0.92</c:v>
                </c:pt>
                <c:pt idx="2">
                  <c:v>1</c:v>
                </c:pt>
                <c:pt idx="3">
                  <c:v>1</c:v>
                </c:pt>
                <c:pt idx="4">
                  <c:v>1.1399999999999999</c:v>
                </c:pt>
                <c:pt idx="5">
                  <c:v>1.26</c:v>
                </c:pt>
                <c:pt idx="6">
                  <c:v>1.28</c:v>
                </c:pt>
                <c:pt idx="7">
                  <c:v>1.24</c:v>
                </c:pt>
                <c:pt idx="8">
                  <c:v>1.37</c:v>
                </c:pt>
                <c:pt idx="9">
                  <c:v>1.4</c:v>
                </c:pt>
                <c:pt idx="10">
                  <c:v>1.38</c:v>
                </c:pt>
                <c:pt idx="11">
                  <c:v>1.4</c:v>
                </c:pt>
                <c:pt idx="12">
                  <c:v>1.41</c:v>
                </c:pt>
                <c:pt idx="13">
                  <c:v>1.39</c:v>
                </c:pt>
                <c:pt idx="14">
                  <c:v>1.53</c:v>
                </c:pt>
                <c:pt idx="15">
                  <c:v>1.65</c:v>
                </c:pt>
                <c:pt idx="16">
                  <c:v>1.6</c:v>
                </c:pt>
                <c:pt idx="17">
                  <c:v>1.96</c:v>
                </c:pt>
                <c:pt idx="18">
                  <c:v>2.39</c:v>
                </c:pt>
                <c:pt idx="19">
                  <c:v>3.01</c:v>
                </c:pt>
                <c:pt idx="20">
                  <c:v>2.67</c:v>
                </c:pt>
                <c:pt idx="21">
                  <c:v>3.35</c:v>
                </c:pt>
                <c:pt idx="22">
                  <c:v>3.55</c:v>
                </c:pt>
                <c:pt idx="23">
                  <c:v>3.41</c:v>
                </c:pt>
                <c:pt idx="24">
                  <c:v>3.51</c:v>
                </c:pt>
              </c:numCache>
            </c:numRef>
          </c:xVal>
          <c:yVal>
            <c:numRef>
              <c:f>Sheet1!$B$3:$B$27</c:f>
              <c:numCache>
                <c:formatCode>General</c:formatCode>
                <c:ptCount val="25"/>
                <c:pt idx="0">
                  <c:v>24.5</c:v>
                </c:pt>
                <c:pt idx="1">
                  <c:v>23.5</c:v>
                </c:pt>
                <c:pt idx="2">
                  <c:v>22.5</c:v>
                </c:pt>
                <c:pt idx="3">
                  <c:v>21.5</c:v>
                </c:pt>
                <c:pt idx="4">
                  <c:v>20.5</c:v>
                </c:pt>
                <c:pt idx="5">
                  <c:v>19.5</c:v>
                </c:pt>
                <c:pt idx="6">
                  <c:v>18.5</c:v>
                </c:pt>
                <c:pt idx="7">
                  <c:v>17.5</c:v>
                </c:pt>
                <c:pt idx="8">
                  <c:v>16.5</c:v>
                </c:pt>
                <c:pt idx="9">
                  <c:v>15.5</c:v>
                </c:pt>
                <c:pt idx="10">
                  <c:v>14.5</c:v>
                </c:pt>
                <c:pt idx="11">
                  <c:v>13.5</c:v>
                </c:pt>
                <c:pt idx="12">
                  <c:v>12.5</c:v>
                </c:pt>
                <c:pt idx="13">
                  <c:v>11.5</c:v>
                </c:pt>
                <c:pt idx="14">
                  <c:v>10.5</c:v>
                </c:pt>
                <c:pt idx="15">
                  <c:v>9.5</c:v>
                </c:pt>
                <c:pt idx="16">
                  <c:v>8.5</c:v>
                </c:pt>
                <c:pt idx="17">
                  <c:v>7.5</c:v>
                </c:pt>
                <c:pt idx="18">
                  <c:v>6.5</c:v>
                </c:pt>
                <c:pt idx="19">
                  <c:v>5.5</c:v>
                </c:pt>
                <c:pt idx="20">
                  <c:v>4.5</c:v>
                </c:pt>
                <c:pt idx="21">
                  <c:v>3.5</c:v>
                </c:pt>
                <c:pt idx="22">
                  <c:v>2.5</c:v>
                </c:pt>
                <c:pt idx="23">
                  <c:v>1.5</c:v>
                </c:pt>
                <c:pt idx="24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A5E4-4084-AA47-87D45FDA0C3B}"/>
            </c:ext>
          </c:extLst>
        </c:ser>
        <c:ser>
          <c:idx val="1"/>
          <c:order val="1"/>
          <c:tx>
            <c:strRef>
              <c:f>Sheet1!$A$32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square"/>
            <c:size val="4"/>
            <c:spPr>
              <a:solidFill>
                <a:schemeClr val="accent2"/>
              </a:solidFill>
            </c:spPr>
          </c:marker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Sheet1!$G$33:$G$48</c:f>
                <c:numCache>
                  <c:formatCode>General</c:formatCode>
                  <c:ptCount val="16"/>
                </c:numCache>
              </c:numRef>
            </c:plus>
            <c:minus>
              <c:numRef>
                <c:f>Sheet1!$C$33:$C$48</c:f>
                <c:numCache>
                  <c:formatCode>General</c:formatCode>
                  <c:ptCount val="16"/>
                </c:numCache>
              </c:numRef>
            </c:minus>
            <c:spPr>
              <a:ln w="9525">
                <a:solidFill>
                  <a:schemeClr val="accent2"/>
                </a:solidFill>
              </a:ln>
            </c:spPr>
          </c:errBars>
          <c:xVal>
            <c:numRef>
              <c:f>Sheet1!$E$33:$E$48</c:f>
              <c:numCache>
                <c:formatCode>General</c:formatCode>
                <c:ptCount val="16"/>
              </c:numCache>
            </c:numRef>
          </c:xVal>
          <c:yVal>
            <c:numRef>
              <c:f>Sheet1!$B$33:$B$48</c:f>
              <c:numCache>
                <c:formatCode>General</c:formatCode>
                <c:ptCount val="16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A5E4-4084-AA47-87D45FDA0C3B}"/>
            </c:ext>
          </c:extLst>
        </c:ser>
        <c:ser>
          <c:idx val="2"/>
          <c:order val="2"/>
          <c:tx>
            <c:strRef>
              <c:f>Sheet1!$A$50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triangle"/>
            <c:size val="4"/>
          </c:marker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Sheet1!$G$50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Sheet1!$C$50</c:f>
                <c:numCache>
                  <c:formatCode>General</c:formatCode>
                  <c:ptCount val="1"/>
                </c:numCache>
              </c:numRef>
            </c:minus>
            <c:spPr>
              <a:ln w="9525">
                <a:solidFill>
                  <a:schemeClr val="accent3"/>
                </a:solidFill>
              </a:ln>
            </c:spPr>
          </c:errBars>
          <c:xVal>
            <c:numRef>
              <c:f>Sheet1!$E$50</c:f>
              <c:numCache>
                <c:formatCode>0.00</c:formatCode>
                <c:ptCount val="1"/>
              </c:numCache>
            </c:numRef>
          </c:xVal>
          <c:yVal>
            <c:numRef>
              <c:f>Sheet1!$B$50</c:f>
              <c:numCache>
                <c:formatCode>General</c:formatCode>
                <c:ptCount val="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A5E4-4084-AA47-87D45FDA0C3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89368576"/>
        <c:axId val="489367792"/>
      </c:scatterChart>
      <c:valAx>
        <c:axId val="489368576"/>
        <c:scaling>
          <c:logBase val="10"/>
          <c:orientation val="minMax"/>
          <c:max val="10"/>
          <c:min val="0.1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noFill/>
          <a:ln w="9525">
            <a:solidFill>
              <a:srgbClr val="1A1A17"/>
            </a:solidFill>
            <a:tailEnd type="none"/>
          </a:ln>
        </c:spPr>
        <c:txPr>
          <a:bodyPr anchor="t" anchorCtr="0"/>
          <a:lstStyle/>
          <a:p>
            <a:pPr>
              <a:defRPr sz="1050">
                <a:solidFill>
                  <a:schemeClr val="tx1"/>
                </a:solidFill>
              </a:defRPr>
            </a:pPr>
            <a:endParaRPr lang="en-US"/>
          </a:p>
        </c:txPr>
        <c:crossAx val="489367792"/>
        <c:crosses val="autoZero"/>
        <c:crossBetween val="midCat"/>
      </c:valAx>
      <c:valAx>
        <c:axId val="489367792"/>
        <c:scaling>
          <c:orientation val="minMax"/>
          <c:max val="25"/>
          <c:min val="0"/>
        </c:scaling>
        <c:delete val="0"/>
        <c:axPos val="l"/>
        <c:majorGridlines>
          <c:spPr>
            <a:ln w="9525"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noFill/>
          <a:ln w="9525">
            <a:solidFill>
              <a:srgbClr val="1A1A17"/>
            </a:solidFill>
            <a:prstDash val="dash"/>
          </a:ln>
        </c:spPr>
        <c:crossAx val="489368576"/>
        <c:crossesAt val="1"/>
        <c:crossBetween val="midCat"/>
        <c:majorUnit val="1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effectLst/>
  </c:spPr>
  <c:txPr>
    <a:bodyPr/>
    <a:lstStyle/>
    <a:p>
      <a:pPr>
        <a:defRPr sz="900">
          <a:solidFill>
            <a:schemeClr val="tx2"/>
          </a:solidFill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750023274154241E-2"/>
          <c:y val="7.9508139509059592E-2"/>
          <c:w val="0.7020835237501043"/>
          <c:h val="0.79504887512651057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Outcome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7B9CBB"/>
              </a:solidFill>
              <a:ln>
                <a:noFill/>
              </a:ln>
            </c:spPr>
          </c:marker>
          <c:dPt>
            <c:idx val="0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DBFC-4916-BC11-3929F41ABA63}"/>
              </c:ext>
            </c:extLst>
          </c:dPt>
          <c:dPt>
            <c:idx val="3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DBFC-4916-BC11-3929F41ABA63}"/>
              </c:ext>
            </c:extLst>
          </c:dPt>
          <c:dPt>
            <c:idx val="5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DBFC-4916-BC11-3929F41ABA63}"/>
              </c:ext>
            </c:extLst>
          </c:dPt>
          <c:dPt>
            <c:idx val="6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DBFC-4916-BC11-3929F41ABA63}"/>
              </c:ext>
            </c:extLst>
          </c:dPt>
          <c:dPt>
            <c:idx val="7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DBFC-4916-BC11-3929F41ABA63}"/>
              </c:ext>
            </c:extLst>
          </c:dPt>
          <c:dPt>
            <c:idx val="8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DBFC-4916-BC11-3929F41ABA63}"/>
              </c:ext>
            </c:extLst>
          </c:dPt>
          <c:dPt>
            <c:idx val="9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DBFC-4916-BC11-3929F41ABA63}"/>
              </c:ext>
            </c:extLst>
          </c:dPt>
          <c:dPt>
            <c:idx val="10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DBFC-4916-BC11-3929F41ABA63}"/>
              </c:ext>
            </c:extLst>
          </c:dPt>
          <c:dPt>
            <c:idx val="11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6698-451D-B968-934AB82DC47A}"/>
              </c:ext>
            </c:extLst>
          </c:dPt>
          <c:dPt>
            <c:idx val="12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6698-451D-B968-934AB82DC47A}"/>
              </c:ext>
            </c:extLst>
          </c:dPt>
          <c:dPt>
            <c:idx val="13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6698-451D-B968-934AB82DC47A}"/>
              </c:ext>
            </c:extLst>
          </c:dPt>
          <c:dPt>
            <c:idx val="14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6698-451D-B968-934AB82DC47A}"/>
              </c:ext>
            </c:extLst>
          </c:dPt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04-6698-451D-B968-934AB82DC47A}"/>
              </c:ext>
            </c:extLst>
          </c:dPt>
          <c:dPt>
            <c:idx val="16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6698-451D-B968-934AB82DC47A}"/>
              </c:ext>
            </c:extLst>
          </c:dPt>
          <c:dPt>
            <c:idx val="17"/>
            <c:marker>
              <c:spPr>
                <a:solidFill>
                  <a:srgbClr val="7B9CBB">
                    <a:lumMod val="50000"/>
                  </a:srgbClr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6698-451D-B968-934AB82DC47A}"/>
              </c:ext>
            </c:extLst>
          </c:dPt>
          <c:dPt>
            <c:idx val="18"/>
            <c:bubble3D val="0"/>
            <c:extLst>
              <c:ext xmlns:c16="http://schemas.microsoft.com/office/drawing/2014/chart" uri="{C3380CC4-5D6E-409C-BE32-E72D297353CC}">
                <c16:uniqueId val="{00000007-6698-451D-B968-934AB82DC47A}"/>
              </c:ext>
            </c:extLst>
          </c:dPt>
          <c:dPt>
            <c:idx val="19"/>
            <c:bubble3D val="0"/>
            <c:extLst>
              <c:ext xmlns:c16="http://schemas.microsoft.com/office/drawing/2014/chart" uri="{C3380CC4-5D6E-409C-BE32-E72D297353CC}">
                <c16:uniqueId val="{00000008-6698-451D-B968-934AB82DC47A}"/>
              </c:ext>
            </c:extLst>
          </c:dPt>
          <c:dPt>
            <c:idx val="20"/>
            <c:bubble3D val="0"/>
            <c:extLst>
              <c:ext xmlns:c16="http://schemas.microsoft.com/office/drawing/2014/chart" uri="{C3380CC4-5D6E-409C-BE32-E72D297353CC}">
                <c16:uniqueId val="{00000009-6698-451D-B968-934AB82DC47A}"/>
              </c:ext>
            </c:extLst>
          </c:dPt>
          <c:dPt>
            <c:idx val="21"/>
            <c:bubble3D val="0"/>
            <c:extLst>
              <c:ext xmlns:c16="http://schemas.microsoft.com/office/drawing/2014/chart" uri="{C3380CC4-5D6E-409C-BE32-E72D297353CC}">
                <c16:uniqueId val="{0000000A-6698-451D-B968-934AB82DC47A}"/>
              </c:ext>
            </c:extLst>
          </c:dPt>
          <c:dPt>
            <c:idx val="22"/>
            <c:bubble3D val="0"/>
            <c:extLst>
              <c:ext xmlns:c16="http://schemas.microsoft.com/office/drawing/2014/chart" uri="{C3380CC4-5D6E-409C-BE32-E72D297353CC}">
                <c16:uniqueId val="{0000000B-6698-451D-B968-934AB82DC47A}"/>
              </c:ext>
            </c:extLst>
          </c:dPt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Sheet1!$G$3:$G$68</c:f>
                <c:numCache>
                  <c:formatCode>General</c:formatCode>
                  <c:ptCount val="66"/>
                  <c:pt idx="0">
                    <c:v>0.42000000000000004</c:v>
                  </c:pt>
                  <c:pt idx="1">
                    <c:v>0.19999999999999996</c:v>
                  </c:pt>
                  <c:pt idx="2">
                    <c:v>0.18999999999999995</c:v>
                  </c:pt>
                  <c:pt idx="3">
                    <c:v>1.64</c:v>
                  </c:pt>
                  <c:pt idx="4">
                    <c:v>-1</c:v>
                  </c:pt>
                  <c:pt idx="5">
                    <c:v>0.34000000000000008</c:v>
                  </c:pt>
                  <c:pt idx="6">
                    <c:v>0.67999999999999994</c:v>
                  </c:pt>
                  <c:pt idx="7">
                    <c:v>0.34999999999999987</c:v>
                  </c:pt>
                  <c:pt idx="8">
                    <c:v>0.21000000000000019</c:v>
                  </c:pt>
                  <c:pt idx="9">
                    <c:v>0.44999999999999996</c:v>
                  </c:pt>
                  <c:pt idx="10">
                    <c:v>0.7</c:v>
                  </c:pt>
                  <c:pt idx="11">
                    <c:v>2.7499999999999996</c:v>
                  </c:pt>
                  <c:pt idx="12">
                    <c:v>1.62</c:v>
                  </c:pt>
                  <c:pt idx="13">
                    <c:v>0.72999999999999976</c:v>
                  </c:pt>
                  <c:pt idx="14">
                    <c:v>0.58999999999999986</c:v>
                  </c:pt>
                  <c:pt idx="15">
                    <c:v>0.30999999999999983</c:v>
                  </c:pt>
                  <c:pt idx="16">
                    <c:v>1.2300000000000002</c:v>
                  </c:pt>
                  <c:pt idx="17">
                    <c:v>0.85999999999999988</c:v>
                  </c:pt>
                  <c:pt idx="18">
                    <c:v>0.33000000000000007</c:v>
                  </c:pt>
                  <c:pt idx="19">
                    <c:v>0.74</c:v>
                  </c:pt>
                  <c:pt idx="20">
                    <c:v>0.52000000000000024</c:v>
                  </c:pt>
                  <c:pt idx="21">
                    <c:v>1.8899999999999997</c:v>
                  </c:pt>
                  <c:pt idx="22">
                    <c:v>3.3199999999999994</c:v>
                  </c:pt>
                </c:numCache>
              </c:numRef>
            </c:plus>
            <c:minus>
              <c:numRef>
                <c:f>Sheet1!$C$3:$C$68</c:f>
                <c:numCache>
                  <c:formatCode>General</c:formatCode>
                  <c:ptCount val="66"/>
                  <c:pt idx="0">
                    <c:v>0.25</c:v>
                  </c:pt>
                  <c:pt idx="1">
                    <c:v>0.16000000000000003</c:v>
                  </c:pt>
                  <c:pt idx="2">
                    <c:v>0.16000000000000003</c:v>
                  </c:pt>
                  <c:pt idx="3">
                    <c:v>0.52</c:v>
                  </c:pt>
                  <c:pt idx="4">
                    <c:v>1</c:v>
                  </c:pt>
                  <c:pt idx="5">
                    <c:v>0.25</c:v>
                  </c:pt>
                  <c:pt idx="6">
                    <c:v>0.41000000000000003</c:v>
                  </c:pt>
                  <c:pt idx="7">
                    <c:v>0.26000000000000012</c:v>
                  </c:pt>
                  <c:pt idx="8">
                    <c:v>0.17999999999999994</c:v>
                  </c:pt>
                  <c:pt idx="9">
                    <c:v>0.31999999999999995</c:v>
                  </c:pt>
                  <c:pt idx="10">
                    <c:v>0.43999999999999995</c:v>
                  </c:pt>
                  <c:pt idx="11">
                    <c:v>0.87</c:v>
                  </c:pt>
                  <c:pt idx="12">
                    <c:v>0.72000000000000008</c:v>
                  </c:pt>
                  <c:pt idx="13">
                    <c:v>0.48000000000000009</c:v>
                  </c:pt>
                  <c:pt idx="14">
                    <c:v>0.41000000000000003</c:v>
                  </c:pt>
                  <c:pt idx="15">
                    <c:v>0.24</c:v>
                  </c:pt>
                  <c:pt idx="16">
                    <c:v>0.65999999999999992</c:v>
                  </c:pt>
                  <c:pt idx="17">
                    <c:v>0.54999999999999993</c:v>
                  </c:pt>
                  <c:pt idx="18">
                    <c:v>0.28000000000000003</c:v>
                  </c:pt>
                  <c:pt idx="19">
                    <c:v>0.5</c:v>
                  </c:pt>
                  <c:pt idx="20">
                    <c:v>0.3899999999999999</c:v>
                  </c:pt>
                  <c:pt idx="21">
                    <c:v>1.23</c:v>
                  </c:pt>
                  <c:pt idx="22">
                    <c:v>1.8400000000000003</c:v>
                  </c:pt>
                </c:numCache>
              </c:numRef>
            </c:minus>
            <c:spPr>
              <a:ln w="9525">
                <a:solidFill>
                  <a:srgbClr val="3F1A01"/>
                </a:solidFill>
              </a:ln>
            </c:spPr>
          </c:errBars>
          <c:xVal>
            <c:numRef>
              <c:f>Sheet1!$E$3:$E$30</c:f>
              <c:numCache>
                <c:formatCode>General</c:formatCode>
                <c:ptCount val="28"/>
                <c:pt idx="0">
                  <c:v>0.62</c:v>
                </c:pt>
                <c:pt idx="1">
                  <c:v>0.75</c:v>
                </c:pt>
                <c:pt idx="2">
                  <c:v>0.78</c:v>
                </c:pt>
                <c:pt idx="3">
                  <c:v>0.76</c:v>
                </c:pt>
                <c:pt idx="4">
                  <c:v>1</c:v>
                </c:pt>
                <c:pt idx="5">
                  <c:v>1.02</c:v>
                </c:pt>
                <c:pt idx="6">
                  <c:v>1.02</c:v>
                </c:pt>
                <c:pt idx="7">
                  <c:v>1.08</c:v>
                </c:pt>
                <c:pt idx="8">
                  <c:v>1.1399999999999999</c:v>
                </c:pt>
                <c:pt idx="9">
                  <c:v>1.18</c:v>
                </c:pt>
                <c:pt idx="10">
                  <c:v>1.19</c:v>
                </c:pt>
                <c:pt idx="11">
                  <c:v>1.27</c:v>
                </c:pt>
                <c:pt idx="12">
                  <c:v>1.29</c:v>
                </c:pt>
                <c:pt idx="13">
                  <c:v>1.32</c:v>
                </c:pt>
                <c:pt idx="14">
                  <c:v>1.34</c:v>
                </c:pt>
                <c:pt idx="15">
                  <c:v>1.33</c:v>
                </c:pt>
                <c:pt idx="16">
                  <c:v>1.43</c:v>
                </c:pt>
                <c:pt idx="17">
                  <c:v>1.46</c:v>
                </c:pt>
                <c:pt idx="18">
                  <c:v>1.53</c:v>
                </c:pt>
                <c:pt idx="19">
                  <c:v>1.59</c:v>
                </c:pt>
                <c:pt idx="20">
                  <c:v>1.72</c:v>
                </c:pt>
                <c:pt idx="21">
                  <c:v>3.46</c:v>
                </c:pt>
                <c:pt idx="22">
                  <c:v>4.1100000000000003</c:v>
                </c:pt>
              </c:numCache>
            </c:numRef>
          </c:xVal>
          <c:yVal>
            <c:numRef>
              <c:f>Sheet1!$B$3:$B$30</c:f>
              <c:numCache>
                <c:formatCode>General</c:formatCode>
                <c:ptCount val="28"/>
                <c:pt idx="0">
                  <c:v>22.5</c:v>
                </c:pt>
                <c:pt idx="1">
                  <c:v>21.5</c:v>
                </c:pt>
                <c:pt idx="2">
                  <c:v>20.5</c:v>
                </c:pt>
                <c:pt idx="3">
                  <c:v>19.5</c:v>
                </c:pt>
                <c:pt idx="4">
                  <c:v>18.5</c:v>
                </c:pt>
                <c:pt idx="5">
                  <c:v>17.5</c:v>
                </c:pt>
                <c:pt idx="6">
                  <c:v>16.5</c:v>
                </c:pt>
                <c:pt idx="7">
                  <c:v>15.5</c:v>
                </c:pt>
                <c:pt idx="8">
                  <c:v>14.5</c:v>
                </c:pt>
                <c:pt idx="9">
                  <c:v>13.5</c:v>
                </c:pt>
                <c:pt idx="10">
                  <c:v>12.5</c:v>
                </c:pt>
                <c:pt idx="11">
                  <c:v>11.5</c:v>
                </c:pt>
                <c:pt idx="12">
                  <c:v>10.5</c:v>
                </c:pt>
                <c:pt idx="13">
                  <c:v>9.5</c:v>
                </c:pt>
                <c:pt idx="14">
                  <c:v>8.5</c:v>
                </c:pt>
                <c:pt idx="15">
                  <c:v>7.5</c:v>
                </c:pt>
                <c:pt idx="16">
                  <c:v>6.5</c:v>
                </c:pt>
                <c:pt idx="17">
                  <c:v>5.5</c:v>
                </c:pt>
                <c:pt idx="18">
                  <c:v>4.5</c:v>
                </c:pt>
                <c:pt idx="19">
                  <c:v>3.5</c:v>
                </c:pt>
                <c:pt idx="20">
                  <c:v>2.5</c:v>
                </c:pt>
                <c:pt idx="21">
                  <c:v>1.5</c:v>
                </c:pt>
                <c:pt idx="22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6698-451D-B968-934AB82DC47A}"/>
            </c:ext>
          </c:extLst>
        </c:ser>
        <c:ser>
          <c:idx val="1"/>
          <c:order val="1"/>
          <c:tx>
            <c:strRef>
              <c:f>Sheet1!$A$32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square"/>
            <c:size val="4"/>
            <c:spPr>
              <a:solidFill>
                <a:schemeClr val="accent2"/>
              </a:solidFill>
            </c:spPr>
          </c:marker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Sheet1!$G$33:$G$48</c:f>
                <c:numCache>
                  <c:formatCode>General</c:formatCode>
                  <c:ptCount val="16"/>
                </c:numCache>
              </c:numRef>
            </c:plus>
            <c:minus>
              <c:numRef>
                <c:f>Sheet1!$C$33:$C$48</c:f>
                <c:numCache>
                  <c:formatCode>General</c:formatCode>
                  <c:ptCount val="16"/>
                </c:numCache>
              </c:numRef>
            </c:minus>
            <c:spPr>
              <a:ln w="9525">
                <a:solidFill>
                  <a:schemeClr val="accent2"/>
                </a:solidFill>
              </a:ln>
            </c:spPr>
          </c:errBars>
          <c:xVal>
            <c:numRef>
              <c:f>Sheet1!$E$33:$E$48</c:f>
              <c:numCache>
                <c:formatCode>General</c:formatCode>
                <c:ptCount val="16"/>
              </c:numCache>
            </c:numRef>
          </c:xVal>
          <c:yVal>
            <c:numRef>
              <c:f>Sheet1!$B$33:$B$48</c:f>
              <c:numCache>
                <c:formatCode>General</c:formatCode>
                <c:ptCount val="16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6698-451D-B968-934AB82DC47A}"/>
            </c:ext>
          </c:extLst>
        </c:ser>
        <c:ser>
          <c:idx val="2"/>
          <c:order val="2"/>
          <c:tx>
            <c:strRef>
              <c:f>Sheet1!$A$50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triangle"/>
            <c:size val="4"/>
          </c:marker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Sheet1!$G$50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Sheet1!$C$50</c:f>
                <c:numCache>
                  <c:formatCode>General</c:formatCode>
                  <c:ptCount val="1"/>
                </c:numCache>
              </c:numRef>
            </c:minus>
            <c:spPr>
              <a:ln w="9525">
                <a:solidFill>
                  <a:schemeClr val="accent3"/>
                </a:solidFill>
              </a:ln>
            </c:spPr>
          </c:errBars>
          <c:xVal>
            <c:numRef>
              <c:f>Sheet1!$E$50</c:f>
              <c:numCache>
                <c:formatCode>0.00</c:formatCode>
                <c:ptCount val="1"/>
              </c:numCache>
            </c:numRef>
          </c:xVal>
          <c:yVal>
            <c:numRef>
              <c:f>Sheet1!$B$50</c:f>
              <c:numCache>
                <c:formatCode>General</c:formatCode>
                <c:ptCount val="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6698-451D-B968-934AB82DC47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89368576"/>
        <c:axId val="489367792"/>
      </c:scatterChart>
      <c:valAx>
        <c:axId val="489368576"/>
        <c:scaling>
          <c:logBase val="10"/>
          <c:orientation val="minMax"/>
          <c:max val="10"/>
          <c:min val="0.1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noFill/>
          <a:ln w="9525">
            <a:solidFill>
              <a:srgbClr val="1A1A17"/>
            </a:solidFill>
            <a:tailEnd type="none"/>
          </a:ln>
        </c:spPr>
        <c:txPr>
          <a:bodyPr anchor="t" anchorCtr="0"/>
          <a:lstStyle/>
          <a:p>
            <a:pPr>
              <a:defRPr sz="1050">
                <a:solidFill>
                  <a:schemeClr val="tx1"/>
                </a:solidFill>
              </a:defRPr>
            </a:pPr>
            <a:endParaRPr lang="en-US"/>
          </a:p>
        </c:txPr>
        <c:crossAx val="489367792"/>
        <c:crosses val="autoZero"/>
        <c:crossBetween val="midCat"/>
      </c:valAx>
      <c:valAx>
        <c:axId val="489367792"/>
        <c:scaling>
          <c:orientation val="minMax"/>
          <c:max val="23"/>
          <c:min val="0"/>
        </c:scaling>
        <c:delete val="0"/>
        <c:axPos val="l"/>
        <c:majorGridlines>
          <c:spPr>
            <a:ln w="9525"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noFill/>
          <a:ln w="9525">
            <a:solidFill>
              <a:schemeClr val="tx1"/>
            </a:solidFill>
            <a:prstDash val="dash"/>
          </a:ln>
        </c:spPr>
        <c:crossAx val="489368576"/>
        <c:crossesAt val="1"/>
        <c:crossBetween val="midCat"/>
        <c:majorUnit val="1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effectLst/>
  </c:spPr>
  <c:txPr>
    <a:bodyPr/>
    <a:lstStyle/>
    <a:p>
      <a:pPr>
        <a:defRPr sz="900">
          <a:solidFill>
            <a:schemeClr val="tx2"/>
          </a:solidFill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751830856529888"/>
          <c:y val="0"/>
          <c:w val="0.96130479151197878"/>
          <c:h val="0.92248163096217761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Outcome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7B9CBB">
                  <a:lumMod val="50000"/>
                </a:srgbClr>
              </a:solidFill>
              <a:ln>
                <a:noFill/>
              </a:ln>
            </c:spPr>
          </c:marker>
          <c:dPt>
            <c:idx val="0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8CE8-4FF9-A776-43ACC3AF5C74}"/>
              </c:ext>
            </c:extLst>
          </c:dPt>
          <c:dPt>
            <c:idx val="3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8CE8-4FF9-A776-43ACC3AF5C74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2-8CE8-4FF9-A776-43ACC3AF5C74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3-8CE8-4FF9-A776-43ACC3AF5C74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4-8CE8-4FF9-A776-43ACC3AF5C74}"/>
              </c:ext>
            </c:extLst>
          </c:dPt>
          <c:dPt>
            <c:idx val="14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8CE8-4FF9-A776-43ACC3AF5C74}"/>
              </c:ext>
            </c:extLst>
          </c:dPt>
          <c:dPt>
            <c:idx val="15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8CE8-4FF9-A776-43ACC3AF5C74}"/>
              </c:ext>
            </c:extLst>
          </c:dPt>
          <c:dPt>
            <c:idx val="16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8CE8-4FF9-A776-43ACC3AF5C74}"/>
              </c:ext>
            </c:extLst>
          </c:dPt>
          <c:dPt>
            <c:idx val="17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8CE8-4FF9-A776-43ACC3AF5C74}"/>
              </c:ext>
            </c:extLst>
          </c:dPt>
          <c:dPt>
            <c:idx val="18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8CE8-4FF9-A776-43ACC3AF5C74}"/>
              </c:ext>
            </c:extLst>
          </c:dPt>
          <c:dPt>
            <c:idx val="19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8CE8-4FF9-A776-43ACC3AF5C74}"/>
              </c:ext>
            </c:extLst>
          </c:dPt>
          <c:dPt>
            <c:idx val="20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8CE8-4FF9-A776-43ACC3AF5C74}"/>
              </c:ext>
            </c:extLst>
          </c:dPt>
          <c:dPt>
            <c:idx val="21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8CE8-4FF9-A776-43ACC3AF5C74}"/>
              </c:ext>
            </c:extLst>
          </c:dPt>
          <c:dPt>
            <c:idx val="22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8CE8-4FF9-A776-43ACC3AF5C74}"/>
              </c:ext>
            </c:extLst>
          </c:dPt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Sheet1!$G$3:$G$66</c:f>
                <c:numCache>
                  <c:formatCode>General</c:formatCode>
                  <c:ptCount val="64"/>
                  <c:pt idx="0">
                    <c:v>4.0199999999999996</c:v>
                  </c:pt>
                  <c:pt idx="1">
                    <c:v>7.2200000000000006</c:v>
                  </c:pt>
                  <c:pt idx="2">
                    <c:v>3.8200000000000003</c:v>
                  </c:pt>
                  <c:pt idx="3">
                    <c:v>0</c:v>
                  </c:pt>
                  <c:pt idx="4">
                    <c:v>6.76</c:v>
                  </c:pt>
                  <c:pt idx="5">
                    <c:v>19.71</c:v>
                  </c:pt>
                  <c:pt idx="6">
                    <c:v>12.39</c:v>
                  </c:pt>
                  <c:pt idx="7">
                    <c:v>5.72</c:v>
                  </c:pt>
                  <c:pt idx="8">
                    <c:v>18.5</c:v>
                  </c:pt>
                  <c:pt idx="9">
                    <c:v>5.19</c:v>
                  </c:pt>
                  <c:pt idx="10">
                    <c:v>9.11</c:v>
                  </c:pt>
                  <c:pt idx="11">
                    <c:v>7.08</c:v>
                  </c:pt>
                  <c:pt idx="12">
                    <c:v>4.0199999999999996</c:v>
                  </c:pt>
                  <c:pt idx="13">
                    <c:v>6.04</c:v>
                  </c:pt>
                  <c:pt idx="14">
                    <c:v>3.0600000000000005</c:v>
                  </c:pt>
                  <c:pt idx="15">
                    <c:v>11.92</c:v>
                  </c:pt>
                  <c:pt idx="16">
                    <c:v>14.110000000000001</c:v>
                  </c:pt>
                  <c:pt idx="17">
                    <c:v>3.5100000000000016</c:v>
                  </c:pt>
                  <c:pt idx="18">
                    <c:v>10.940000000000001</c:v>
                  </c:pt>
                  <c:pt idx="19">
                    <c:v>27.490000000000002</c:v>
                  </c:pt>
                  <c:pt idx="20">
                    <c:v>3.0899999999999963</c:v>
                  </c:pt>
                  <c:pt idx="21">
                    <c:v>5.5899999999999963</c:v>
                  </c:pt>
                  <c:pt idx="22">
                    <c:v>19.220000000000006</c:v>
                  </c:pt>
                </c:numCache>
              </c:numRef>
            </c:plus>
            <c:minus>
              <c:numRef>
                <c:f>Sheet1!$C$3:$C$66</c:f>
                <c:numCache>
                  <c:formatCode>General</c:formatCode>
                  <c:ptCount val="64"/>
                  <c:pt idx="0">
                    <c:v>4.01</c:v>
                  </c:pt>
                  <c:pt idx="1">
                    <c:v>7.2199999999999989</c:v>
                  </c:pt>
                  <c:pt idx="2">
                    <c:v>3.8299999999999996</c:v>
                  </c:pt>
                  <c:pt idx="3">
                    <c:v>0</c:v>
                  </c:pt>
                  <c:pt idx="4">
                    <c:v>6.7700000000000005</c:v>
                  </c:pt>
                  <c:pt idx="5">
                    <c:v>19.72</c:v>
                  </c:pt>
                  <c:pt idx="6">
                    <c:v>12.389999999999999</c:v>
                  </c:pt>
                  <c:pt idx="7">
                    <c:v>5.72</c:v>
                  </c:pt>
                  <c:pt idx="8">
                    <c:v>18.489999999999998</c:v>
                  </c:pt>
                  <c:pt idx="9">
                    <c:v>5.1899999999999995</c:v>
                  </c:pt>
                  <c:pt idx="10">
                    <c:v>9.11</c:v>
                  </c:pt>
                  <c:pt idx="11">
                    <c:v>7.08</c:v>
                  </c:pt>
                  <c:pt idx="12">
                    <c:v>4.01</c:v>
                  </c:pt>
                  <c:pt idx="13">
                    <c:v>6.04</c:v>
                  </c:pt>
                  <c:pt idx="14">
                    <c:v>3.0599999999999996</c:v>
                  </c:pt>
                  <c:pt idx="15">
                    <c:v>11.92</c:v>
                  </c:pt>
                  <c:pt idx="16">
                    <c:v>14.11</c:v>
                  </c:pt>
                  <c:pt idx="17">
                    <c:v>3.509999999999998</c:v>
                  </c:pt>
                  <c:pt idx="18">
                    <c:v>10.94</c:v>
                  </c:pt>
                  <c:pt idx="19">
                    <c:v>27.5</c:v>
                  </c:pt>
                  <c:pt idx="20">
                    <c:v>3.1000000000000014</c:v>
                  </c:pt>
                  <c:pt idx="21">
                    <c:v>5.5800000000000054</c:v>
                  </c:pt>
                  <c:pt idx="22">
                    <c:v>19.229999999999997</c:v>
                  </c:pt>
                </c:numCache>
              </c:numRef>
            </c:minus>
            <c:spPr>
              <a:ln w="9525">
                <a:solidFill>
                  <a:srgbClr val="3F1A01"/>
                </a:solidFill>
              </a:ln>
            </c:spPr>
          </c:errBars>
          <c:xVal>
            <c:numRef>
              <c:f>Sheet1!$E$3:$E$25</c:f>
              <c:numCache>
                <c:formatCode>General</c:formatCode>
                <c:ptCount val="23"/>
                <c:pt idx="0">
                  <c:v>-6.52</c:v>
                </c:pt>
                <c:pt idx="1">
                  <c:v>-2.73</c:v>
                </c:pt>
                <c:pt idx="2">
                  <c:v>-1.85</c:v>
                </c:pt>
                <c:pt idx="3">
                  <c:v>0</c:v>
                </c:pt>
                <c:pt idx="4">
                  <c:v>-0.18</c:v>
                </c:pt>
                <c:pt idx="5">
                  <c:v>-1.41</c:v>
                </c:pt>
                <c:pt idx="6">
                  <c:v>0.2</c:v>
                </c:pt>
                <c:pt idx="7">
                  <c:v>1.29</c:v>
                </c:pt>
                <c:pt idx="8">
                  <c:v>0.57999999999999996</c:v>
                </c:pt>
                <c:pt idx="9">
                  <c:v>1.18</c:v>
                </c:pt>
                <c:pt idx="10">
                  <c:v>1.97</c:v>
                </c:pt>
                <c:pt idx="11">
                  <c:v>4.18</c:v>
                </c:pt>
                <c:pt idx="12">
                  <c:v>4.42</c:v>
                </c:pt>
                <c:pt idx="13">
                  <c:v>4.87</c:v>
                </c:pt>
                <c:pt idx="14">
                  <c:v>7.42</c:v>
                </c:pt>
                <c:pt idx="15">
                  <c:v>13.4</c:v>
                </c:pt>
                <c:pt idx="16">
                  <c:v>15.58</c:v>
                </c:pt>
                <c:pt idx="17">
                  <c:v>18.399999999999999</c:v>
                </c:pt>
                <c:pt idx="18">
                  <c:v>26.63</c:v>
                </c:pt>
                <c:pt idx="19">
                  <c:v>34.03</c:v>
                </c:pt>
                <c:pt idx="20">
                  <c:v>37.090000000000003</c:v>
                </c:pt>
                <c:pt idx="21">
                  <c:v>44.52</c:v>
                </c:pt>
                <c:pt idx="22">
                  <c:v>58.23</c:v>
                </c:pt>
              </c:numCache>
            </c:numRef>
          </c:xVal>
          <c:yVal>
            <c:numRef>
              <c:f>Sheet1!$B$3:$B$25</c:f>
              <c:numCache>
                <c:formatCode>General</c:formatCode>
                <c:ptCount val="23"/>
                <c:pt idx="0">
                  <c:v>22.5</c:v>
                </c:pt>
                <c:pt idx="1">
                  <c:v>21.5</c:v>
                </c:pt>
                <c:pt idx="2">
                  <c:v>20.5</c:v>
                </c:pt>
                <c:pt idx="3">
                  <c:v>19.5</c:v>
                </c:pt>
                <c:pt idx="4">
                  <c:v>18.5</c:v>
                </c:pt>
                <c:pt idx="5">
                  <c:v>17.5</c:v>
                </c:pt>
                <c:pt idx="6">
                  <c:v>16.5</c:v>
                </c:pt>
                <c:pt idx="7">
                  <c:v>15.5</c:v>
                </c:pt>
                <c:pt idx="8">
                  <c:v>14.5</c:v>
                </c:pt>
                <c:pt idx="9">
                  <c:v>13.5</c:v>
                </c:pt>
                <c:pt idx="10">
                  <c:v>12.5</c:v>
                </c:pt>
                <c:pt idx="11">
                  <c:v>11.5</c:v>
                </c:pt>
                <c:pt idx="12">
                  <c:v>10.5</c:v>
                </c:pt>
                <c:pt idx="13">
                  <c:v>9.5</c:v>
                </c:pt>
                <c:pt idx="14">
                  <c:v>8.5</c:v>
                </c:pt>
                <c:pt idx="15">
                  <c:v>7.5</c:v>
                </c:pt>
                <c:pt idx="16">
                  <c:v>6.5</c:v>
                </c:pt>
                <c:pt idx="17">
                  <c:v>5.5</c:v>
                </c:pt>
                <c:pt idx="18">
                  <c:v>4.5</c:v>
                </c:pt>
                <c:pt idx="19">
                  <c:v>3.5</c:v>
                </c:pt>
                <c:pt idx="20">
                  <c:v>2.5</c:v>
                </c:pt>
                <c:pt idx="21">
                  <c:v>1.5</c:v>
                </c:pt>
                <c:pt idx="22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8CE8-4FF9-A776-43ACC3AF5C74}"/>
            </c:ext>
          </c:extLst>
        </c:ser>
        <c:ser>
          <c:idx val="1"/>
          <c:order val="1"/>
          <c:tx>
            <c:strRef>
              <c:f>Sheet1!$A$30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square"/>
            <c:size val="4"/>
            <c:spPr>
              <a:solidFill>
                <a:schemeClr val="accent2"/>
              </a:solidFill>
            </c:spPr>
          </c:marker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Sheet1!$G$31:$G$46</c:f>
                <c:numCache>
                  <c:formatCode>General</c:formatCode>
                  <c:ptCount val="16"/>
                </c:numCache>
              </c:numRef>
            </c:plus>
            <c:minus>
              <c:numRef>
                <c:f>Sheet1!$C$31:$C$46</c:f>
                <c:numCache>
                  <c:formatCode>General</c:formatCode>
                  <c:ptCount val="16"/>
                </c:numCache>
              </c:numRef>
            </c:minus>
            <c:spPr>
              <a:ln w="9525">
                <a:solidFill>
                  <a:schemeClr val="accent2"/>
                </a:solidFill>
              </a:ln>
            </c:spPr>
          </c:errBars>
          <c:xVal>
            <c:numRef>
              <c:f>Sheet1!$E$31:$E$46</c:f>
              <c:numCache>
                <c:formatCode>General</c:formatCode>
                <c:ptCount val="16"/>
              </c:numCache>
            </c:numRef>
          </c:xVal>
          <c:yVal>
            <c:numRef>
              <c:f>Sheet1!$B$31:$B$46</c:f>
              <c:numCache>
                <c:formatCode>General</c:formatCode>
                <c:ptCount val="16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F-8CE8-4FF9-A776-43ACC3AF5C74}"/>
            </c:ext>
          </c:extLst>
        </c:ser>
        <c:ser>
          <c:idx val="2"/>
          <c:order val="2"/>
          <c:tx>
            <c:strRef>
              <c:f>Sheet1!$A$48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triangle"/>
            <c:size val="4"/>
          </c:marker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Sheet1!$G$48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Sheet1!$C$48</c:f>
                <c:numCache>
                  <c:formatCode>General</c:formatCode>
                  <c:ptCount val="1"/>
                </c:numCache>
              </c:numRef>
            </c:minus>
            <c:spPr>
              <a:ln w="9525">
                <a:solidFill>
                  <a:schemeClr val="accent3"/>
                </a:solidFill>
              </a:ln>
            </c:spPr>
          </c:errBars>
          <c:xVal>
            <c:numRef>
              <c:f>Sheet1!$E$48</c:f>
              <c:numCache>
                <c:formatCode>0.00</c:formatCode>
                <c:ptCount val="1"/>
              </c:numCache>
            </c:numRef>
          </c:xVal>
          <c:yVal>
            <c:numRef>
              <c:f>Sheet1!$B$48</c:f>
              <c:numCache>
                <c:formatCode>General</c:formatCode>
                <c:ptCount val="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8CE8-4FF9-A776-43ACC3AF5C7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89368576"/>
        <c:axId val="489367792"/>
      </c:scatterChart>
      <c:valAx>
        <c:axId val="489368576"/>
        <c:scaling>
          <c:orientation val="minMax"/>
          <c:max val="80"/>
          <c:min val="-40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noFill/>
          <a:ln w="9525">
            <a:solidFill>
              <a:srgbClr val="1A1A17"/>
            </a:solidFill>
            <a:tailEnd type="none"/>
          </a:ln>
        </c:spPr>
        <c:txPr>
          <a:bodyPr anchor="t" anchorCtr="0"/>
          <a:lstStyle/>
          <a:p>
            <a:pPr>
              <a:defRPr sz="1050">
                <a:solidFill>
                  <a:schemeClr val="tx1"/>
                </a:solidFill>
              </a:defRPr>
            </a:pPr>
            <a:endParaRPr lang="en-US"/>
          </a:p>
        </c:txPr>
        <c:crossAx val="489367792"/>
        <c:crosses val="autoZero"/>
        <c:crossBetween val="midCat"/>
        <c:majorUnit val="40"/>
      </c:valAx>
      <c:valAx>
        <c:axId val="489367792"/>
        <c:scaling>
          <c:orientation val="minMax"/>
          <c:max val="23"/>
          <c:min val="0"/>
        </c:scaling>
        <c:delete val="0"/>
        <c:axPos val="l"/>
        <c:majorGridlines>
          <c:spPr>
            <a:ln w="9525"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noFill/>
          <a:ln w="9525">
            <a:solidFill>
              <a:srgbClr val="1A1A17"/>
            </a:solidFill>
            <a:prstDash val="dash"/>
          </a:ln>
        </c:spPr>
        <c:crossAx val="489368576"/>
        <c:crossesAt val="0"/>
        <c:crossBetween val="midCat"/>
        <c:majorUnit val="1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effectLst/>
  </c:spPr>
  <c:txPr>
    <a:bodyPr/>
    <a:lstStyle/>
    <a:p>
      <a:pPr>
        <a:defRPr sz="900">
          <a:solidFill>
            <a:schemeClr val="tx2"/>
          </a:solidFill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750023274154241E-2"/>
          <c:y val="7.9508139509059592E-2"/>
          <c:w val="0.96130479151197878"/>
          <c:h val="0.79504887512651057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Outcome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7B9CBB"/>
              </a:solidFill>
              <a:ln>
                <a:noFill/>
              </a:ln>
            </c:spPr>
          </c:marke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BDA7-474B-A17B-CA05FB507298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BDA7-474B-A17B-CA05FB507298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BDA7-474B-A17B-CA05FB507298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BDA7-474B-A17B-CA05FB507298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BDA7-474B-A17B-CA05FB507298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BDA7-474B-A17B-CA05FB507298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BDA7-474B-A17B-CA05FB507298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BDA7-474B-A17B-CA05FB507298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8-BDA7-474B-A17B-CA05FB507298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9-BDA7-474B-A17B-CA05FB507298}"/>
              </c:ext>
            </c:extLst>
          </c:dPt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0A-BDA7-474B-A17B-CA05FB507298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B-BDA7-474B-A17B-CA05FB507298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C-BDA7-474B-A17B-CA05FB507298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D-BDA7-474B-A17B-CA05FB507298}"/>
              </c:ext>
            </c:extLst>
          </c:dPt>
          <c:dPt>
            <c:idx val="14"/>
            <c:bubble3D val="0"/>
            <c:extLst>
              <c:ext xmlns:c16="http://schemas.microsoft.com/office/drawing/2014/chart" uri="{C3380CC4-5D6E-409C-BE32-E72D297353CC}">
                <c16:uniqueId val="{0000000E-BDA7-474B-A17B-CA05FB507298}"/>
              </c:ext>
            </c:extLst>
          </c:dPt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0F-BDA7-474B-A17B-CA05FB507298}"/>
              </c:ext>
            </c:extLst>
          </c:dPt>
          <c:dPt>
            <c:idx val="16"/>
            <c:bubble3D val="0"/>
            <c:extLst>
              <c:ext xmlns:c16="http://schemas.microsoft.com/office/drawing/2014/chart" uri="{C3380CC4-5D6E-409C-BE32-E72D297353CC}">
                <c16:uniqueId val="{00000010-BDA7-474B-A17B-CA05FB507298}"/>
              </c:ext>
            </c:extLst>
          </c:dPt>
          <c:dPt>
            <c:idx val="18"/>
            <c:bubble3D val="0"/>
            <c:extLst>
              <c:ext xmlns:c16="http://schemas.microsoft.com/office/drawing/2014/chart" uri="{C3380CC4-5D6E-409C-BE32-E72D297353CC}">
                <c16:uniqueId val="{00000011-BDA7-474B-A17B-CA05FB507298}"/>
              </c:ext>
            </c:extLst>
          </c:dPt>
          <c:dPt>
            <c:idx val="20"/>
            <c:bubble3D val="0"/>
            <c:extLst>
              <c:ext xmlns:c16="http://schemas.microsoft.com/office/drawing/2014/chart" uri="{C3380CC4-5D6E-409C-BE32-E72D297353CC}">
                <c16:uniqueId val="{00000012-BDA7-474B-A17B-CA05FB507298}"/>
              </c:ext>
            </c:extLst>
          </c:dPt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Sheet1!$J$3:$J$27</c:f>
                <c:numCache>
                  <c:formatCode>General</c:formatCode>
                  <c:ptCount val="25"/>
                  <c:pt idx="0">
                    <c:v>0.13</c:v>
                  </c:pt>
                  <c:pt idx="1">
                    <c:v>0.13</c:v>
                  </c:pt>
                  <c:pt idx="2">
                    <c:v>0.38</c:v>
                  </c:pt>
                  <c:pt idx="3">
                    <c:v>4.9999999999999933E-2</c:v>
                  </c:pt>
                  <c:pt idx="4">
                    <c:v>0.20999999999999996</c:v>
                  </c:pt>
                  <c:pt idx="5">
                    <c:v>0.19999999999999996</c:v>
                  </c:pt>
                  <c:pt idx="6">
                    <c:v>5.0000000000000044E-2</c:v>
                  </c:pt>
                  <c:pt idx="7">
                    <c:v>0.15000000000000002</c:v>
                  </c:pt>
                  <c:pt idx="8">
                    <c:v>7.0000000000000007E-2</c:v>
                  </c:pt>
                  <c:pt idx="9">
                    <c:v>0.10999999999999999</c:v>
                  </c:pt>
                  <c:pt idx="10">
                    <c:v>0.27</c:v>
                  </c:pt>
                  <c:pt idx="11">
                    <c:v>0.06</c:v>
                  </c:pt>
                  <c:pt idx="12">
                    <c:v>0.06</c:v>
                  </c:pt>
                  <c:pt idx="13">
                    <c:v>0.31999999999999995</c:v>
                  </c:pt>
                  <c:pt idx="14">
                    <c:v>7.0000000000000007E-2</c:v>
                  </c:pt>
                  <c:pt idx="15">
                    <c:v>0.12</c:v>
                  </c:pt>
                  <c:pt idx="16">
                    <c:v>9.9999999999999978E-2</c:v>
                  </c:pt>
                  <c:pt idx="17">
                    <c:v>9.0000000000000024E-2</c:v>
                  </c:pt>
                  <c:pt idx="18">
                    <c:v>9.9999999999999978E-2</c:v>
                  </c:pt>
                  <c:pt idx="19">
                    <c:v>8.0000000000000016E-2</c:v>
                  </c:pt>
                  <c:pt idx="20">
                    <c:v>0.11000000000000001</c:v>
                  </c:pt>
                  <c:pt idx="21">
                    <c:v>0.1</c:v>
                  </c:pt>
                  <c:pt idx="22">
                    <c:v>0.10999999999999999</c:v>
                  </c:pt>
                  <c:pt idx="23">
                    <c:v>0.17</c:v>
                  </c:pt>
                  <c:pt idx="24">
                    <c:v>0</c:v>
                  </c:pt>
                </c:numCache>
              </c:numRef>
            </c:plus>
            <c:minus>
              <c:numRef>
                <c:f>Sheet1!$C$3:$C$27</c:f>
                <c:numCache>
                  <c:formatCode>General</c:formatCode>
                  <c:ptCount val="25"/>
                  <c:pt idx="0">
                    <c:v>0.13</c:v>
                  </c:pt>
                  <c:pt idx="1">
                    <c:v>0.13</c:v>
                  </c:pt>
                  <c:pt idx="2">
                    <c:v>0.38000000000000012</c:v>
                  </c:pt>
                  <c:pt idx="3">
                    <c:v>5.0000000000000044E-2</c:v>
                  </c:pt>
                  <c:pt idx="4">
                    <c:v>0.21000000000000008</c:v>
                  </c:pt>
                  <c:pt idx="5">
                    <c:v>0.19000000000000006</c:v>
                  </c:pt>
                  <c:pt idx="6">
                    <c:v>3.9999999999999925E-2</c:v>
                  </c:pt>
                  <c:pt idx="7">
                    <c:v>0.14000000000000001</c:v>
                  </c:pt>
                  <c:pt idx="8">
                    <c:v>7.0000000000000062E-2</c:v>
                  </c:pt>
                  <c:pt idx="9">
                    <c:v>0.12</c:v>
                  </c:pt>
                  <c:pt idx="10">
                    <c:v>0.28000000000000003</c:v>
                  </c:pt>
                  <c:pt idx="11">
                    <c:v>7.0000000000000007E-2</c:v>
                  </c:pt>
                  <c:pt idx="12">
                    <c:v>0.06</c:v>
                  </c:pt>
                  <c:pt idx="13">
                    <c:v>0.31</c:v>
                  </c:pt>
                  <c:pt idx="14">
                    <c:v>6.9999999999999951E-2</c:v>
                  </c:pt>
                  <c:pt idx="15">
                    <c:v>0.10999999999999999</c:v>
                  </c:pt>
                  <c:pt idx="16">
                    <c:v>9.9999999999999978E-2</c:v>
                  </c:pt>
                  <c:pt idx="17">
                    <c:v>8.9999999999999969E-2</c:v>
                  </c:pt>
                  <c:pt idx="18">
                    <c:v>0.10999999999999999</c:v>
                  </c:pt>
                  <c:pt idx="19">
                    <c:v>7.999999999999996E-2</c:v>
                  </c:pt>
                  <c:pt idx="20">
                    <c:v>0.12</c:v>
                  </c:pt>
                  <c:pt idx="21">
                    <c:v>9.9999999999999978E-2</c:v>
                  </c:pt>
                  <c:pt idx="22">
                    <c:v>0.10000000000000003</c:v>
                  </c:pt>
                  <c:pt idx="23">
                    <c:v>0.16</c:v>
                  </c:pt>
                  <c:pt idx="24">
                    <c:v>0</c:v>
                  </c:pt>
                </c:numCache>
              </c:numRef>
            </c:minus>
            <c:spPr>
              <a:ln w="9525">
                <a:solidFill>
                  <a:srgbClr val="3F1A01"/>
                </a:solidFill>
              </a:ln>
            </c:spPr>
          </c:errBars>
          <c:xVal>
            <c:numRef>
              <c:f>Sheet1!$G$3:$G$27</c:f>
              <c:numCache>
                <c:formatCode>0.00</c:formatCode>
                <c:ptCount val="25"/>
                <c:pt idx="0">
                  <c:v>-0.9</c:v>
                </c:pt>
                <c:pt idx="1">
                  <c:v>-0.68</c:v>
                </c:pt>
                <c:pt idx="2">
                  <c:v>-0.73</c:v>
                </c:pt>
                <c:pt idx="3">
                  <c:v>-0.56999999999999995</c:v>
                </c:pt>
                <c:pt idx="4">
                  <c:v>-0.59</c:v>
                </c:pt>
                <c:pt idx="5">
                  <c:v>-0.56999999999999995</c:v>
                </c:pt>
                <c:pt idx="6">
                  <c:v>-0.53</c:v>
                </c:pt>
                <c:pt idx="7">
                  <c:v>-0.51</c:v>
                </c:pt>
                <c:pt idx="8">
                  <c:v>-0.49</c:v>
                </c:pt>
                <c:pt idx="9">
                  <c:v>-0.47</c:v>
                </c:pt>
                <c:pt idx="10">
                  <c:v>-0.49</c:v>
                </c:pt>
                <c:pt idx="11">
                  <c:v>-0.45</c:v>
                </c:pt>
                <c:pt idx="12">
                  <c:v>-0.44</c:v>
                </c:pt>
                <c:pt idx="13">
                  <c:v>-0.42</c:v>
                </c:pt>
                <c:pt idx="14">
                  <c:v>-0.4</c:v>
                </c:pt>
                <c:pt idx="15">
                  <c:v>-0.39</c:v>
                </c:pt>
                <c:pt idx="16">
                  <c:v>-0.38</c:v>
                </c:pt>
                <c:pt idx="17">
                  <c:v>-0.38</c:v>
                </c:pt>
                <c:pt idx="18">
                  <c:v>-0.36</c:v>
                </c:pt>
                <c:pt idx="19">
                  <c:v>-0.34</c:v>
                </c:pt>
                <c:pt idx="20">
                  <c:v>-0.32</c:v>
                </c:pt>
                <c:pt idx="21">
                  <c:v>-0.31</c:v>
                </c:pt>
                <c:pt idx="22">
                  <c:v>-0.28999999999999998</c:v>
                </c:pt>
                <c:pt idx="23">
                  <c:v>-0.23</c:v>
                </c:pt>
                <c:pt idx="24">
                  <c:v>0</c:v>
                </c:pt>
              </c:numCache>
            </c:numRef>
          </c:xVal>
          <c:yVal>
            <c:numRef>
              <c:f>Sheet1!$B$3:$B$32</c:f>
              <c:numCache>
                <c:formatCode>General</c:formatCode>
                <c:ptCount val="30"/>
                <c:pt idx="0">
                  <c:v>24.5</c:v>
                </c:pt>
                <c:pt idx="1">
                  <c:v>23.5</c:v>
                </c:pt>
                <c:pt idx="2">
                  <c:v>22.5</c:v>
                </c:pt>
                <c:pt idx="3">
                  <c:v>21.5</c:v>
                </c:pt>
                <c:pt idx="4">
                  <c:v>20.5</c:v>
                </c:pt>
                <c:pt idx="5">
                  <c:v>19.5</c:v>
                </c:pt>
                <c:pt idx="6">
                  <c:v>18.5</c:v>
                </c:pt>
                <c:pt idx="7">
                  <c:v>17.5</c:v>
                </c:pt>
                <c:pt idx="8">
                  <c:v>16.5</c:v>
                </c:pt>
                <c:pt idx="9">
                  <c:v>15.5</c:v>
                </c:pt>
                <c:pt idx="10">
                  <c:v>14.5</c:v>
                </c:pt>
                <c:pt idx="11">
                  <c:v>13.5</c:v>
                </c:pt>
                <c:pt idx="12">
                  <c:v>12.5</c:v>
                </c:pt>
                <c:pt idx="13">
                  <c:v>11.5</c:v>
                </c:pt>
                <c:pt idx="14">
                  <c:v>10.5</c:v>
                </c:pt>
                <c:pt idx="15">
                  <c:v>9.5</c:v>
                </c:pt>
                <c:pt idx="16">
                  <c:v>8.5</c:v>
                </c:pt>
                <c:pt idx="17">
                  <c:v>7.5</c:v>
                </c:pt>
                <c:pt idx="18">
                  <c:v>6.5</c:v>
                </c:pt>
                <c:pt idx="19">
                  <c:v>5.5</c:v>
                </c:pt>
                <c:pt idx="20">
                  <c:v>4.5</c:v>
                </c:pt>
                <c:pt idx="21">
                  <c:v>3.5</c:v>
                </c:pt>
                <c:pt idx="22">
                  <c:v>2.5</c:v>
                </c:pt>
                <c:pt idx="23">
                  <c:v>1.5</c:v>
                </c:pt>
                <c:pt idx="24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BDA7-474B-A17B-CA05FB50729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89368576"/>
        <c:axId val="489367792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Sheet1!$A$34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19050">
                    <a:noFill/>
                  </a:ln>
                </c:spPr>
                <c:marker>
                  <c:symbol val="square"/>
                  <c:size val="4"/>
                  <c:spPr>
                    <a:solidFill>
                      <a:schemeClr val="accent2"/>
                    </a:solidFill>
                  </c:spPr>
                </c:marker>
                <c:dLbls>
                  <c:delete val="1"/>
                </c:dLbls>
                <c:errBars>
                  <c:errDir val="x"/>
                  <c:errBarType val="both"/>
                  <c:errValType val="cust"/>
                  <c:noEndCap val="0"/>
                  <c:plus>
                    <c:numRef>
                      <c:extLst>
                        <c:ext uri="{02D57815-91ED-43cb-92C2-25804820EDAC}">
                          <c15:formulaRef>
                            <c15:sqref>Sheet1!$I$35:$I$50</c15:sqref>
                          </c15:formulaRef>
                        </c:ext>
                      </c:extLst>
                      <c:numCache>
                        <c:formatCode>General</c:formatCode>
                        <c:ptCount val="16"/>
                      </c:numCache>
                    </c:numRef>
                  </c:plus>
                  <c:minus>
                    <c:numRef>
                      <c:extLst>
                        <c:ext uri="{02D57815-91ED-43cb-92C2-25804820EDAC}">
                          <c15:formulaRef>
                            <c15:sqref>Sheet1!$D$35:$D$50</c15:sqref>
                          </c15:formulaRef>
                        </c:ext>
                      </c:extLst>
                      <c:numCache>
                        <c:formatCode>General</c:formatCode>
                        <c:ptCount val="16"/>
                      </c:numCache>
                    </c:numRef>
                  </c:minus>
                  <c:spPr>
                    <a:ln w="9525">
                      <a:solidFill>
                        <a:schemeClr val="accent2"/>
                      </a:solidFill>
                    </a:ln>
                  </c:spPr>
                </c:errBars>
                <c:xVal>
                  <c:numRef>
                    <c:extLst>
                      <c:ext uri="{02D57815-91ED-43cb-92C2-25804820EDAC}">
                        <c15:formulaRef>
                          <c15:sqref>Sheet1!$G$35:$G$50</c15:sqref>
                        </c15:formulaRef>
                      </c:ext>
                    </c:extLst>
                    <c:numCache>
                      <c:formatCode>General</c:formatCode>
                      <c:ptCount val="16"/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Sheet1!$B$35:$B$50</c15:sqref>
                        </c15:formulaRef>
                      </c:ext>
                    </c:extLst>
                    <c:numCache>
                      <c:formatCode>General</c:formatCode>
                      <c:ptCount val="16"/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14-BDA7-474B-A17B-CA05FB507298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19050">
                    <a:noFill/>
                  </a:ln>
                </c:spPr>
                <c:marker>
                  <c:symbol val="triangle"/>
                  <c:size val="4"/>
                </c:marker>
                <c:dLbls>
                  <c:delete val="1"/>
                </c:dLbls>
                <c:errBars>
                  <c:errDir val="x"/>
                  <c:errBarType val="both"/>
                  <c:errValType val="cust"/>
                  <c:noEndCap val="0"/>
                  <c:plus>
                    <c:numRef>
                      <c:extLst xmlns:c15="http://schemas.microsoft.com/office/drawing/2012/chart">
                        <c:ext xmlns:c15="http://schemas.microsoft.com/office/drawing/2012/chart" uri="{02D57815-91ED-43cb-92C2-25804820EDAC}">
                          <c15:formulaRef>
                            <c15:sqref>Sheet1!$I$52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plus>
                  <c:minus>
                    <c:numRef>
                      <c:extLst xmlns:c15="http://schemas.microsoft.com/office/drawing/2012/chart">
                        <c:ext xmlns:c15="http://schemas.microsoft.com/office/drawing/2012/chart" uri="{02D57815-91ED-43cb-92C2-25804820EDAC}">
                          <c15:formulaRef>
                            <c15:sqref>Sheet1!$D$52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minus>
                  <c:spPr>
                    <a:ln w="9525">
                      <a:solidFill>
                        <a:schemeClr val="accent3"/>
                      </a:solidFill>
                    </a:ln>
                  </c:spPr>
                </c:errBar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Sheet1!$G$52</c15:sqref>
                        </c15:formulaRef>
                      </c:ext>
                    </c:extLst>
                    <c:numCache>
                      <c:formatCode>0.00</c:formatCode>
                      <c:ptCount val="1"/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Sheet1!$B$52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BDA7-474B-A17B-CA05FB507298}"/>
                  </c:ext>
                </c:extLst>
              </c15:ser>
            </c15:filteredScatterSeries>
          </c:ext>
        </c:extLst>
      </c:scatterChart>
      <c:valAx>
        <c:axId val="489368576"/>
        <c:scaling>
          <c:orientation val="minMax"/>
          <c:max val="0.5"/>
          <c:min val="-1.5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noFill/>
          <a:ln w="9525">
            <a:solidFill>
              <a:srgbClr val="1A1A17"/>
            </a:solidFill>
            <a:tailEnd type="none"/>
          </a:ln>
        </c:spPr>
        <c:txPr>
          <a:bodyPr anchor="t" anchorCtr="0"/>
          <a:lstStyle/>
          <a:p>
            <a:pPr>
              <a:defRPr sz="800">
                <a:solidFill>
                  <a:schemeClr val="tx1"/>
                </a:solidFill>
              </a:defRPr>
            </a:pPr>
            <a:endParaRPr lang="en-US"/>
          </a:p>
        </c:txPr>
        <c:crossAx val="489367792"/>
        <c:crosses val="autoZero"/>
        <c:crossBetween val="midCat"/>
        <c:majorUnit val="0.5"/>
      </c:valAx>
      <c:valAx>
        <c:axId val="489367792"/>
        <c:scaling>
          <c:orientation val="minMax"/>
          <c:max val="25"/>
          <c:min val="0"/>
        </c:scaling>
        <c:delete val="0"/>
        <c:axPos val="l"/>
        <c:majorGridlines>
          <c:spPr>
            <a:ln w="9525"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noFill/>
          <a:ln w="9525">
            <a:solidFill>
              <a:srgbClr val="1A1A17"/>
            </a:solidFill>
            <a:prstDash val="dash"/>
          </a:ln>
        </c:spPr>
        <c:crossAx val="489368576"/>
        <c:crossesAt val="0"/>
        <c:crossBetween val="midCat"/>
        <c:majorUnit val="1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effectLst/>
  </c:spPr>
  <c:txPr>
    <a:bodyPr/>
    <a:lstStyle/>
    <a:p>
      <a:pPr>
        <a:defRPr sz="900">
          <a:solidFill>
            <a:schemeClr val="tx2"/>
          </a:solidFill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751830856529888"/>
          <c:y val="0"/>
          <c:w val="0.96130479151197878"/>
          <c:h val="0.92248163096217761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Outcome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rgbClr val="7B9CBB">
                  <a:lumMod val="50000"/>
                </a:srgbClr>
              </a:solidFill>
              <a:ln>
                <a:noFill/>
              </a:ln>
            </c:spPr>
          </c:marker>
          <c:dPt>
            <c:idx val="0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8CE8-4FF9-A776-43ACC3AF5C74}"/>
              </c:ext>
            </c:extLst>
          </c:dPt>
          <c:dPt>
            <c:idx val="3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8CE8-4FF9-A776-43ACC3AF5C74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2-8CE8-4FF9-A776-43ACC3AF5C74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3-8CE8-4FF9-A776-43ACC3AF5C74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4-8CE8-4FF9-A776-43ACC3AF5C74}"/>
              </c:ext>
            </c:extLst>
          </c:dPt>
          <c:dPt>
            <c:idx val="14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8CE8-4FF9-A776-43ACC3AF5C74}"/>
              </c:ext>
            </c:extLst>
          </c:dPt>
          <c:dPt>
            <c:idx val="15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8CE8-4FF9-A776-43ACC3AF5C74}"/>
              </c:ext>
            </c:extLst>
          </c:dPt>
          <c:dPt>
            <c:idx val="16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8CE8-4FF9-A776-43ACC3AF5C74}"/>
              </c:ext>
            </c:extLst>
          </c:dPt>
          <c:dPt>
            <c:idx val="17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8CE8-4FF9-A776-43ACC3AF5C74}"/>
              </c:ext>
            </c:extLst>
          </c:dPt>
          <c:dPt>
            <c:idx val="18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8CE8-4FF9-A776-43ACC3AF5C74}"/>
              </c:ext>
            </c:extLst>
          </c:dPt>
          <c:dPt>
            <c:idx val="19"/>
            <c:marker>
              <c:spPr>
                <a:solidFill>
                  <a:srgbClr val="7B9CBB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8CE8-4FF9-A776-43ACC3AF5C74}"/>
              </c:ext>
            </c:extLst>
          </c:dPt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Sheet1!$G$3:$G$66</c:f>
                <c:numCache>
                  <c:formatCode>General</c:formatCode>
                  <c:ptCount val="64"/>
                  <c:pt idx="0">
                    <c:v>4.8100000000000005</c:v>
                  </c:pt>
                  <c:pt idx="1">
                    <c:v>3.1</c:v>
                  </c:pt>
                  <c:pt idx="2">
                    <c:v>1.89</c:v>
                  </c:pt>
                  <c:pt idx="3">
                    <c:v>2.75</c:v>
                  </c:pt>
                  <c:pt idx="4">
                    <c:v>0</c:v>
                  </c:pt>
                  <c:pt idx="5">
                    <c:v>3.8799999999999994</c:v>
                  </c:pt>
                  <c:pt idx="6">
                    <c:v>1.8399999999999999</c:v>
                  </c:pt>
                  <c:pt idx="7">
                    <c:v>6.52</c:v>
                  </c:pt>
                  <c:pt idx="8">
                    <c:v>5.99</c:v>
                  </c:pt>
                  <c:pt idx="9">
                    <c:v>4.7200000000000006</c:v>
                  </c:pt>
                  <c:pt idx="10">
                    <c:v>7.48</c:v>
                  </c:pt>
                  <c:pt idx="11">
                    <c:v>1.7500000000000004</c:v>
                  </c:pt>
                  <c:pt idx="12">
                    <c:v>2</c:v>
                  </c:pt>
                  <c:pt idx="13">
                    <c:v>6.3500000000000005</c:v>
                  </c:pt>
                  <c:pt idx="14">
                    <c:v>2.17</c:v>
                  </c:pt>
                  <c:pt idx="15">
                    <c:v>2.3299999999999992</c:v>
                  </c:pt>
                  <c:pt idx="16">
                    <c:v>1.9699999999999989</c:v>
                  </c:pt>
                  <c:pt idx="17">
                    <c:v>10.569999999999999</c:v>
                  </c:pt>
                  <c:pt idx="18">
                    <c:v>5.3900000000000006</c:v>
                  </c:pt>
                  <c:pt idx="19">
                    <c:v>4.09</c:v>
                  </c:pt>
                </c:numCache>
              </c:numRef>
            </c:plus>
            <c:minus>
              <c:numRef>
                <c:f>Sheet1!$C$3:$C$66</c:f>
                <c:numCache>
                  <c:formatCode>General</c:formatCode>
                  <c:ptCount val="64"/>
                  <c:pt idx="0">
                    <c:v>4.8000000000000007</c:v>
                  </c:pt>
                  <c:pt idx="1">
                    <c:v>3.0900000000000003</c:v>
                  </c:pt>
                  <c:pt idx="2">
                    <c:v>1.9000000000000001</c:v>
                  </c:pt>
                  <c:pt idx="3">
                    <c:v>2.75</c:v>
                  </c:pt>
                  <c:pt idx="4">
                    <c:v>0</c:v>
                  </c:pt>
                  <c:pt idx="5">
                    <c:v>3.87</c:v>
                  </c:pt>
                  <c:pt idx="6">
                    <c:v>1.85</c:v>
                  </c:pt>
                  <c:pt idx="7">
                    <c:v>6.52</c:v>
                  </c:pt>
                  <c:pt idx="8">
                    <c:v>6</c:v>
                  </c:pt>
                  <c:pt idx="9">
                    <c:v>4.71</c:v>
                  </c:pt>
                  <c:pt idx="10">
                    <c:v>7.47</c:v>
                  </c:pt>
                  <c:pt idx="11">
                    <c:v>1.7399999999999998</c:v>
                  </c:pt>
                  <c:pt idx="12">
                    <c:v>2.0100000000000002</c:v>
                  </c:pt>
                  <c:pt idx="13">
                    <c:v>6.36</c:v>
                  </c:pt>
                  <c:pt idx="14">
                    <c:v>2.16</c:v>
                  </c:pt>
                  <c:pt idx="15">
                    <c:v>2.33</c:v>
                  </c:pt>
                  <c:pt idx="16">
                    <c:v>1.9700000000000006</c:v>
                  </c:pt>
                  <c:pt idx="17">
                    <c:v>10.56</c:v>
                  </c:pt>
                  <c:pt idx="18">
                    <c:v>5.38</c:v>
                  </c:pt>
                  <c:pt idx="19">
                    <c:v>4.09</c:v>
                  </c:pt>
                </c:numCache>
              </c:numRef>
            </c:minus>
            <c:spPr>
              <a:ln w="9525">
                <a:solidFill>
                  <a:srgbClr val="3F1A01"/>
                </a:solidFill>
              </a:ln>
            </c:spPr>
          </c:errBars>
          <c:xVal>
            <c:numRef>
              <c:f>Sheet1!$E$3:$E$22</c:f>
              <c:numCache>
                <c:formatCode>General</c:formatCode>
                <c:ptCount val="20"/>
                <c:pt idx="0">
                  <c:v>-2.35</c:v>
                </c:pt>
                <c:pt idx="1">
                  <c:v>-1.48</c:v>
                </c:pt>
                <c:pt idx="2">
                  <c:v>-1.18</c:v>
                </c:pt>
                <c:pt idx="3">
                  <c:v>-1.21</c:v>
                </c:pt>
                <c:pt idx="4">
                  <c:v>0</c:v>
                </c:pt>
                <c:pt idx="5">
                  <c:v>0.93</c:v>
                </c:pt>
                <c:pt idx="6">
                  <c:v>0.98</c:v>
                </c:pt>
                <c:pt idx="7">
                  <c:v>1.1000000000000001</c:v>
                </c:pt>
                <c:pt idx="8">
                  <c:v>1.49</c:v>
                </c:pt>
                <c:pt idx="9">
                  <c:v>1.65</c:v>
                </c:pt>
                <c:pt idx="10">
                  <c:v>2.41</c:v>
                </c:pt>
                <c:pt idx="11">
                  <c:v>3.61</c:v>
                </c:pt>
                <c:pt idx="12">
                  <c:v>3.7</c:v>
                </c:pt>
                <c:pt idx="13">
                  <c:v>4.95</c:v>
                </c:pt>
                <c:pt idx="14">
                  <c:v>4.58</c:v>
                </c:pt>
                <c:pt idx="15">
                  <c:v>6.29</c:v>
                </c:pt>
                <c:pt idx="16">
                  <c:v>7.73</c:v>
                </c:pt>
                <c:pt idx="17">
                  <c:v>11.83</c:v>
                </c:pt>
                <c:pt idx="18">
                  <c:v>11.91</c:v>
                </c:pt>
                <c:pt idx="19">
                  <c:v>22.15</c:v>
                </c:pt>
              </c:numCache>
            </c:numRef>
          </c:xVal>
          <c:yVal>
            <c:numRef>
              <c:f>Sheet1!$B$3:$B$22</c:f>
              <c:numCache>
                <c:formatCode>General</c:formatCode>
                <c:ptCount val="20"/>
                <c:pt idx="0">
                  <c:v>22.4</c:v>
                </c:pt>
                <c:pt idx="1">
                  <c:v>21.4</c:v>
                </c:pt>
                <c:pt idx="2">
                  <c:v>20.2</c:v>
                </c:pt>
                <c:pt idx="3">
                  <c:v>19</c:v>
                </c:pt>
                <c:pt idx="4">
                  <c:v>17.8</c:v>
                </c:pt>
                <c:pt idx="5">
                  <c:v>16.7</c:v>
                </c:pt>
                <c:pt idx="6">
                  <c:v>15.5</c:v>
                </c:pt>
                <c:pt idx="7">
                  <c:v>14.3</c:v>
                </c:pt>
                <c:pt idx="8">
                  <c:v>13.2</c:v>
                </c:pt>
                <c:pt idx="9">
                  <c:v>12</c:v>
                </c:pt>
                <c:pt idx="10">
                  <c:v>10.8</c:v>
                </c:pt>
                <c:pt idx="11">
                  <c:v>9.8000000000000007</c:v>
                </c:pt>
                <c:pt idx="12">
                  <c:v>8.5</c:v>
                </c:pt>
                <c:pt idx="13">
                  <c:v>7.4</c:v>
                </c:pt>
                <c:pt idx="14">
                  <c:v>6.3</c:v>
                </c:pt>
                <c:pt idx="15">
                  <c:v>5.2</c:v>
                </c:pt>
                <c:pt idx="16">
                  <c:v>3.9</c:v>
                </c:pt>
                <c:pt idx="17">
                  <c:v>2.9</c:v>
                </c:pt>
                <c:pt idx="18">
                  <c:v>1.5</c:v>
                </c:pt>
                <c:pt idx="19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8CE8-4FF9-A776-43ACC3AF5C74}"/>
            </c:ext>
          </c:extLst>
        </c:ser>
        <c:ser>
          <c:idx val="1"/>
          <c:order val="1"/>
          <c:tx>
            <c:strRef>
              <c:f>Sheet1!$A$30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square"/>
            <c:size val="4"/>
            <c:spPr>
              <a:solidFill>
                <a:schemeClr val="accent2"/>
              </a:solidFill>
            </c:spPr>
          </c:marker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Sheet1!$G$31:$G$46</c:f>
                <c:numCache>
                  <c:formatCode>General</c:formatCode>
                  <c:ptCount val="16"/>
                </c:numCache>
              </c:numRef>
            </c:plus>
            <c:minus>
              <c:numRef>
                <c:f>Sheet1!$C$31:$C$46</c:f>
                <c:numCache>
                  <c:formatCode>General</c:formatCode>
                  <c:ptCount val="16"/>
                </c:numCache>
              </c:numRef>
            </c:minus>
            <c:spPr>
              <a:ln w="9525">
                <a:solidFill>
                  <a:schemeClr val="accent2"/>
                </a:solidFill>
              </a:ln>
            </c:spPr>
          </c:errBars>
          <c:xVal>
            <c:numRef>
              <c:f>Sheet1!$E$31:$E$46</c:f>
              <c:numCache>
                <c:formatCode>General</c:formatCode>
                <c:ptCount val="16"/>
              </c:numCache>
            </c:numRef>
          </c:xVal>
          <c:yVal>
            <c:numRef>
              <c:f>Sheet1!$B$31:$B$46</c:f>
              <c:numCache>
                <c:formatCode>General</c:formatCode>
                <c:ptCount val="16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F-8CE8-4FF9-A776-43ACC3AF5C74}"/>
            </c:ext>
          </c:extLst>
        </c:ser>
        <c:ser>
          <c:idx val="2"/>
          <c:order val="2"/>
          <c:tx>
            <c:strRef>
              <c:f>Sheet1!$A$48</c:f>
              <c:strCache>
                <c:ptCount val="1"/>
              </c:strCache>
            </c:strRef>
          </c:tx>
          <c:spPr>
            <a:ln w="19050">
              <a:noFill/>
            </a:ln>
          </c:spPr>
          <c:marker>
            <c:symbol val="triangle"/>
            <c:size val="4"/>
          </c:marker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Sheet1!$G$48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Sheet1!$C$48</c:f>
                <c:numCache>
                  <c:formatCode>General</c:formatCode>
                  <c:ptCount val="1"/>
                </c:numCache>
              </c:numRef>
            </c:minus>
            <c:spPr>
              <a:ln w="9525">
                <a:solidFill>
                  <a:schemeClr val="accent3"/>
                </a:solidFill>
              </a:ln>
            </c:spPr>
          </c:errBars>
          <c:xVal>
            <c:numRef>
              <c:f>Sheet1!$E$48</c:f>
              <c:numCache>
                <c:formatCode>0.00</c:formatCode>
                <c:ptCount val="1"/>
              </c:numCache>
            </c:numRef>
          </c:xVal>
          <c:yVal>
            <c:numRef>
              <c:f>Sheet1!$B$48</c:f>
              <c:numCache>
                <c:formatCode>General</c:formatCode>
                <c:ptCount val="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8CE8-4FF9-A776-43ACC3AF5C7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89368576"/>
        <c:axId val="489367792"/>
      </c:scatterChart>
      <c:valAx>
        <c:axId val="489368576"/>
        <c:scaling>
          <c:orientation val="minMax"/>
          <c:max val="30"/>
          <c:min val="-20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noFill/>
          <a:ln w="9525">
            <a:solidFill>
              <a:srgbClr val="1A1A17"/>
            </a:solidFill>
            <a:tailEnd type="none"/>
          </a:ln>
        </c:spPr>
        <c:txPr>
          <a:bodyPr anchor="t" anchorCtr="0"/>
          <a:lstStyle/>
          <a:p>
            <a:pPr>
              <a:defRPr sz="1000">
                <a:solidFill>
                  <a:schemeClr val="tx1"/>
                </a:solidFill>
              </a:defRPr>
            </a:pPr>
            <a:endParaRPr lang="en-US"/>
          </a:p>
        </c:txPr>
        <c:crossAx val="489367792"/>
        <c:crosses val="autoZero"/>
        <c:crossBetween val="midCat"/>
        <c:majorUnit val="20"/>
      </c:valAx>
      <c:valAx>
        <c:axId val="489367792"/>
        <c:scaling>
          <c:orientation val="minMax"/>
          <c:max val="23"/>
          <c:min val="0"/>
        </c:scaling>
        <c:delete val="0"/>
        <c:axPos val="l"/>
        <c:majorGridlines>
          <c:spPr>
            <a:ln w="9525"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noFill/>
          <a:ln w="9525">
            <a:solidFill>
              <a:srgbClr val="1A1A17"/>
            </a:solidFill>
            <a:prstDash val="dash"/>
          </a:ln>
        </c:spPr>
        <c:crossAx val="489368576"/>
        <c:crossesAt val="0"/>
        <c:crossBetween val="midCat"/>
        <c:majorUnit val="1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effectLst/>
  </c:spPr>
  <c:txPr>
    <a:bodyPr/>
    <a:lstStyle/>
    <a:p>
      <a:pPr>
        <a:defRPr sz="900">
          <a:solidFill>
            <a:schemeClr val="tx2"/>
          </a:solidFill>
        </a:defRPr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84512-317C-8782-65DA-EF6BDFC7A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D280BD-384C-F796-B01D-06223827E2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E3B309-F3C8-F7E2-1E57-515D5A904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Data from randomized controlled trials that enrolled patients with acute psychotic symptoms of schizophrenia were used to assess efficacy and tolerability outcomes for 23 primarily dopamine-receptor blocking antipsychotics and the muscarinic receptor agonist </a:t>
            </a:r>
            <a:r>
              <a:rPr lang="en-GB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xanomeline</a:t>
            </a: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trospium</a:t>
            </a: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. Nineteen s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econd-generation antipsychotics included in the analysis were licensed in Europe and in the USA. Selected first generation drugs such as haloperidol, chlorpromazine, perphenazine, and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sulpiride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were also included.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Schneider-Thoma J, Zhu Y, Qin M et al. </a:t>
            </a:r>
            <a:r>
              <a:rPr lang="en-GB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Comparative efficacy and tolerability of antidopaminergic and muscarinic antipsychotics for acute schizophrenia: a network meta-analysis of randomised controlled trials indexed in international English and Chinese databases. </a:t>
            </a: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Lancet 2026; 407: 876–891.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9B8313-3CF7-1B9A-C98A-8DBDD0E65C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542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61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3CDC1-50FC-BC7E-182A-6FD55890A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2CEDA354-92CA-D5A3-DA1A-C81B848861C7}"/>
              </a:ext>
            </a:extLst>
          </p:cNvPr>
          <p:cNvSpPr/>
          <p:nvPr/>
        </p:nvSpPr>
        <p:spPr>
          <a:xfrm>
            <a:off x="2296096" y="1792311"/>
            <a:ext cx="6830810" cy="4039688"/>
          </a:xfrm>
          <a:prstGeom prst="rect">
            <a:avLst/>
          </a:prstGeom>
          <a:solidFill>
            <a:schemeClr val="accent3">
              <a:lumMod val="20000"/>
              <a:lumOff val="8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99B3A8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Side effects</a:t>
            </a:r>
          </a:p>
        </p:txBody>
      </p:sp>
      <p:graphicFrame>
        <p:nvGraphicFramePr>
          <p:cNvPr id="28" name="Table 7">
            <a:extLst>
              <a:ext uri="{FF2B5EF4-FFF2-40B4-BE49-F238E27FC236}">
                <a16:creationId xmlns:a16="http://schemas.microsoft.com/office/drawing/2014/main" id="{67E581AD-F1A3-BC68-F8DB-A3477FCE2038}"/>
              </a:ext>
            </a:extLst>
          </p:cNvPr>
          <p:cNvGraphicFramePr>
            <a:graphicFrameLocks noGrp="1"/>
          </p:cNvGraphicFramePr>
          <p:nvPr/>
        </p:nvGraphicFramePr>
        <p:xfrm>
          <a:off x="4150156" y="1792311"/>
          <a:ext cx="1440000" cy="3016505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4244673697"/>
                    </a:ext>
                  </a:extLst>
                </a:gridCol>
              </a:tblGrid>
              <a:tr h="159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700" b="1" noProof="0" dirty="0">
                          <a:solidFill>
                            <a:schemeClr val="bg1"/>
                          </a:solidFill>
                        </a:rPr>
                        <a:t>Anticholinergic events</a:t>
                      </a:r>
                      <a:endParaRPr lang="en-US" sz="700" b="1" noProof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24000" marB="2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649311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BRE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5718086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LUR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3835448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Placebo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5165230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ASE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1650750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BLO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87597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ARI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7088050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RIS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1825554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AMI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8524970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ZIP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387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CAR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9038665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PAL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9353981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SER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4695306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LUM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5089506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PERO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7249879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HAL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4423422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SUL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1176698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OLA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8316862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PERP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4655126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ILO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076447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OLA-S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1674067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QUE 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6769764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XAN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584084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ZOT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4732559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CLO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8135400"/>
                  </a:ext>
                </a:extLst>
              </a:tr>
              <a:tr h="1075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CHL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73394145"/>
                  </a:ext>
                </a:extLst>
              </a:tr>
            </a:tbl>
          </a:graphicData>
        </a:graphic>
      </p:graphicFrame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id="{08883576-8187-560F-5947-F90A473F3329}"/>
              </a:ext>
            </a:extLst>
          </p:cNvPr>
          <p:cNvGraphicFramePr/>
          <p:nvPr/>
        </p:nvGraphicFramePr>
        <p:xfrm>
          <a:off x="4168940" y="1795475"/>
          <a:ext cx="1369403" cy="3616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Table 7">
            <a:extLst>
              <a:ext uri="{FF2B5EF4-FFF2-40B4-BE49-F238E27FC236}">
                <a16:creationId xmlns:a16="http://schemas.microsoft.com/office/drawing/2014/main" id="{DBC75622-F859-E651-3934-8FA9B955C4AE}"/>
              </a:ext>
            </a:extLst>
          </p:cNvPr>
          <p:cNvGraphicFramePr>
            <a:graphicFrameLocks noGrp="1"/>
          </p:cNvGraphicFramePr>
          <p:nvPr/>
        </p:nvGraphicFramePr>
        <p:xfrm>
          <a:off x="2466453" y="1792311"/>
          <a:ext cx="1440000" cy="2997987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4244673697"/>
                    </a:ext>
                  </a:extLst>
                </a:gridCol>
              </a:tblGrid>
              <a:tr h="1665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700" b="1" kern="1200" noProof="0" dirty="0">
                          <a:solidFill>
                            <a:schemeClr val="bg1"/>
                          </a:solidFill>
                        </a:rPr>
                        <a:t>Cholinergic events</a:t>
                      </a:r>
                      <a:endParaRPr lang="en-US" sz="700" b="1" kern="120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00" marR="0" marT="24000" marB="2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649311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PERP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5718086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QUE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3835448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OLA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5165230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PERO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1650750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Placebo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87597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PAL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7088050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SER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1825554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ZIP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8524970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RIS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387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BLO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9038665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ASE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9353981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SUL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4695306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ZOT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5089506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BRE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7249879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CAR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4423422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ARI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1176698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AMI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8316862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LUM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4655126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HAL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076447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CHL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1674067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LUR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6769764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CLO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584084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XAN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4732559"/>
                  </a:ext>
                </a:extLst>
              </a:tr>
            </a:tbl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D68DFEB0-463B-5E41-DD59-3A92BD27A028}"/>
              </a:ext>
            </a:extLst>
          </p:cNvPr>
          <p:cNvGraphicFramePr/>
          <p:nvPr/>
        </p:nvGraphicFramePr>
        <p:xfrm>
          <a:off x="2544806" y="1684287"/>
          <a:ext cx="1258205" cy="3574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E751D0-0410-55F7-46C5-7DDC90CB74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A6CD0E-83E2-07B6-BB6D-63A7EA397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 anchor="t"/>
          <a:lstStyle/>
          <a:p>
            <a:r>
              <a:rPr lang="en-US" noProof="0" dirty="0"/>
              <a:t>Efficacy and side effects of major antipsychotic drugs </a:t>
            </a:r>
            <a:r>
              <a:rPr lang="en-US" noProof="0"/>
              <a:t>(II)</a:t>
            </a:r>
            <a:endParaRPr lang="en-US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41677E-FDA9-2444-C26E-B5C9E812C3E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AMI=amisulpride; ARI=aripiprazole; ASE=</a:t>
            </a:r>
            <a:r>
              <a:rPr lang="en-US" noProof="0" dirty="0" err="1"/>
              <a:t>asenapine</a:t>
            </a:r>
            <a:r>
              <a:rPr lang="en-US" noProof="0" dirty="0"/>
              <a:t>; BRE=</a:t>
            </a:r>
            <a:r>
              <a:rPr lang="en-US" noProof="0" dirty="0" err="1"/>
              <a:t>brexpiprazole</a:t>
            </a:r>
            <a:r>
              <a:rPr lang="en-US" noProof="0" dirty="0"/>
              <a:t>; BLO=</a:t>
            </a:r>
            <a:r>
              <a:rPr lang="en-US" noProof="0" dirty="0" err="1"/>
              <a:t>blonanserin</a:t>
            </a:r>
            <a:r>
              <a:rPr lang="en-US" noProof="0" dirty="0"/>
              <a:t>; CAR=</a:t>
            </a:r>
            <a:r>
              <a:rPr lang="en-US" noProof="0" dirty="0" err="1"/>
              <a:t>cariprazine</a:t>
            </a:r>
            <a:r>
              <a:rPr lang="en-US" noProof="0" dirty="0"/>
              <a:t>; CHL=chlorpromazine; CI=confidence interval; CLO=clozapine; HAL=haloperidol; ILO=iloperidone; LUM=</a:t>
            </a:r>
            <a:r>
              <a:rPr lang="en-US" noProof="0" dirty="0" err="1"/>
              <a:t>lumateperone</a:t>
            </a:r>
            <a:r>
              <a:rPr lang="en-US" noProof="0" dirty="0"/>
              <a:t>; LUR=lurasidone; OLA=olanzapine; OLA-S=OLA–</a:t>
            </a:r>
            <a:r>
              <a:rPr lang="en-US" noProof="0" dirty="0" err="1"/>
              <a:t>samidorphan</a:t>
            </a:r>
            <a:r>
              <a:rPr lang="en-US" noProof="0" dirty="0"/>
              <a:t>; PAL=paliperidone; PERO=</a:t>
            </a:r>
            <a:r>
              <a:rPr lang="en-US" noProof="0" dirty="0" err="1"/>
              <a:t>perospirone</a:t>
            </a:r>
            <a:r>
              <a:rPr lang="en-US" noProof="0" dirty="0"/>
              <a:t>; PERP=perphenazine; QUE=quetiapine; RIS=risperidone; SER=</a:t>
            </a:r>
            <a:r>
              <a:rPr lang="en-US" noProof="0" dirty="0" err="1"/>
              <a:t>sertindole</a:t>
            </a:r>
            <a:r>
              <a:rPr lang="en-US" noProof="0" dirty="0"/>
              <a:t>; SUL=</a:t>
            </a:r>
            <a:r>
              <a:rPr lang="en-US" noProof="0" dirty="0" err="1"/>
              <a:t>sulpiride</a:t>
            </a:r>
            <a:r>
              <a:rPr lang="en-US" noProof="0" dirty="0"/>
              <a:t>; XAN=</a:t>
            </a:r>
            <a:r>
              <a:rPr lang="en-US" noProof="0" dirty="0" err="1"/>
              <a:t>xanomeline-trospium</a:t>
            </a:r>
            <a:r>
              <a:rPr lang="en-US" noProof="0" dirty="0"/>
              <a:t>; ZIP=ziprasidone; ZOT=zotepine </a:t>
            </a:r>
          </a:p>
          <a:p>
            <a:r>
              <a:rPr lang="en-US" noProof="0" dirty="0"/>
              <a:t>Schneider-</a:t>
            </a:r>
            <a:r>
              <a:rPr lang="en-US" noProof="0" dirty="0" err="1"/>
              <a:t>Thoma</a:t>
            </a:r>
            <a:r>
              <a:rPr lang="en-US" noProof="0" dirty="0"/>
              <a:t> et al. Lancet 2026;407:876–891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B42D03F-C9B9-F972-7688-C2F49D90AD20}"/>
              </a:ext>
            </a:extLst>
          </p:cNvPr>
          <p:cNvSpPr/>
          <p:nvPr/>
        </p:nvSpPr>
        <p:spPr>
          <a:xfrm>
            <a:off x="558461" y="1792311"/>
            <a:ext cx="1628875" cy="4039688"/>
          </a:xfrm>
          <a:prstGeom prst="rect">
            <a:avLst/>
          </a:prstGeom>
          <a:solidFill>
            <a:schemeClr val="accent5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B9CBB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Efficacy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5952278B-CD85-CD56-DF6F-B8C066BDEB87}"/>
              </a:ext>
            </a:extLst>
          </p:cNvPr>
          <p:cNvGrpSpPr/>
          <p:nvPr/>
        </p:nvGrpSpPr>
        <p:grpSpPr>
          <a:xfrm>
            <a:off x="2471794" y="5212075"/>
            <a:ext cx="1173772" cy="277892"/>
            <a:chOff x="2463994" y="5127472"/>
            <a:chExt cx="1328349" cy="27789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54C1B0D-FF0D-F0AC-437D-1AEF38913B29}"/>
                </a:ext>
              </a:extLst>
            </p:cNvPr>
            <p:cNvSpPr txBox="1"/>
            <p:nvPr/>
          </p:nvSpPr>
          <p:spPr>
            <a:xfrm>
              <a:off x="3203263" y="5127472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placebo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CF2E71D-C07B-4768-204C-125086F5C2FE}"/>
                </a:ext>
              </a:extLst>
            </p:cNvPr>
            <p:cNvSpPr txBox="1"/>
            <p:nvPr/>
          </p:nvSpPr>
          <p:spPr>
            <a:xfrm>
              <a:off x="2463994" y="5136607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comparator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F182A3AA-8708-7D48-FDD4-9CF2D6356B7A}"/>
              </a:ext>
            </a:extLst>
          </p:cNvPr>
          <p:cNvGrpSpPr/>
          <p:nvPr/>
        </p:nvGrpSpPr>
        <p:grpSpPr>
          <a:xfrm>
            <a:off x="4270736" y="5215789"/>
            <a:ext cx="1173772" cy="277892"/>
            <a:chOff x="2463994" y="5127472"/>
            <a:chExt cx="1328349" cy="277892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2DB5874-7904-487F-DE73-601900ABC01B}"/>
                </a:ext>
              </a:extLst>
            </p:cNvPr>
            <p:cNvSpPr txBox="1"/>
            <p:nvPr/>
          </p:nvSpPr>
          <p:spPr>
            <a:xfrm>
              <a:off x="3203263" y="5127472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placebo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F7D5825-2D4D-9E6D-292F-31B675808B79}"/>
                </a:ext>
              </a:extLst>
            </p:cNvPr>
            <p:cNvSpPr txBox="1"/>
            <p:nvPr/>
          </p:nvSpPr>
          <p:spPr>
            <a:xfrm>
              <a:off x="2463994" y="5136607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comparator</a:t>
              </a: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8E8FE0F-C779-6693-56DD-C5C441AD8966}"/>
              </a:ext>
            </a:extLst>
          </p:cNvPr>
          <p:cNvGrpSpPr/>
          <p:nvPr/>
        </p:nvGrpSpPr>
        <p:grpSpPr>
          <a:xfrm>
            <a:off x="2760390" y="5140404"/>
            <a:ext cx="763159" cy="0"/>
            <a:chOff x="1256400" y="5223755"/>
            <a:chExt cx="763159" cy="0"/>
          </a:xfrm>
        </p:grpSpPr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29254042-7461-2446-7873-AA22C1C4F1FD}"/>
                </a:ext>
              </a:extLst>
            </p:cNvPr>
            <p:cNvCxnSpPr>
              <a:cxnSpLocks/>
            </p:cNvCxnSpPr>
            <p:nvPr/>
          </p:nvCxnSpPr>
          <p:spPr>
            <a:xfrm>
              <a:off x="1674732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  <p:cxnSp>
          <p:nvCxnSpPr>
            <p:cNvPr id="127" name="Straight Arrow Connector 126">
              <a:extLst>
                <a:ext uri="{FF2B5EF4-FFF2-40B4-BE49-F238E27FC236}">
                  <a16:creationId xmlns:a16="http://schemas.microsoft.com/office/drawing/2014/main" id="{F261AAC1-2FCB-7A37-C4C6-8FA1251C7E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6400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29CF60CD-2C92-1FAB-5442-06997E4DF96F}"/>
              </a:ext>
            </a:extLst>
          </p:cNvPr>
          <p:cNvGrpSpPr/>
          <p:nvPr/>
        </p:nvGrpSpPr>
        <p:grpSpPr>
          <a:xfrm>
            <a:off x="4421084" y="5140285"/>
            <a:ext cx="763159" cy="0"/>
            <a:chOff x="1256400" y="5223755"/>
            <a:chExt cx="763159" cy="0"/>
          </a:xfrm>
        </p:grpSpPr>
        <p:cxnSp>
          <p:nvCxnSpPr>
            <p:cNvPr id="130" name="Straight Arrow Connector 129">
              <a:extLst>
                <a:ext uri="{FF2B5EF4-FFF2-40B4-BE49-F238E27FC236}">
                  <a16:creationId xmlns:a16="http://schemas.microsoft.com/office/drawing/2014/main" id="{A316E8EA-3C5B-BCE3-6F42-250CC1F1EB45}"/>
                </a:ext>
              </a:extLst>
            </p:cNvPr>
            <p:cNvCxnSpPr>
              <a:cxnSpLocks/>
            </p:cNvCxnSpPr>
            <p:nvPr/>
          </p:nvCxnSpPr>
          <p:spPr>
            <a:xfrm>
              <a:off x="1674732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  <p:cxnSp>
          <p:nvCxnSpPr>
            <p:cNvPr id="131" name="Straight Arrow Connector 130">
              <a:extLst>
                <a:ext uri="{FF2B5EF4-FFF2-40B4-BE49-F238E27FC236}">
                  <a16:creationId xmlns:a16="http://schemas.microsoft.com/office/drawing/2014/main" id="{716AC2DA-9DCF-21B7-43E5-06EBCDCADF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6400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954576A-ED6B-C3D0-F209-5B302FB418CF}"/>
              </a:ext>
            </a:extLst>
          </p:cNvPr>
          <p:cNvSpPr txBox="1"/>
          <p:nvPr/>
        </p:nvSpPr>
        <p:spPr>
          <a:xfrm>
            <a:off x="9224405" y="3439947"/>
            <a:ext cx="279892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This work is adapted from ‘Comparative efficacy and tolerability of antidopaminergic and muscarinic antipsychotics for acute schizophrenia: a network meta-analysis of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randomised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 controlled trials indexed in international English and Chinese databases’ by  Schneider-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Thoma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 et al., used under CC-BY-4.0. This work is licensed under Creative Commons license CC-BY-SA by The Lundbeck Foundation.</a:t>
            </a:r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24319932-BAAA-546F-05C7-C9255B049D4C}"/>
              </a:ext>
            </a:extLst>
          </p:cNvPr>
          <p:cNvSpPr/>
          <p:nvPr/>
        </p:nvSpPr>
        <p:spPr>
          <a:xfrm>
            <a:off x="9224405" y="1787237"/>
            <a:ext cx="2798928" cy="1609548"/>
          </a:xfrm>
          <a:prstGeom prst="round2SameRect">
            <a:avLst>
              <a:gd name="adj1" fmla="val 11058"/>
              <a:gd name="adj2" fmla="val 0"/>
            </a:avLst>
          </a:prstGeom>
          <a:solidFill>
            <a:srgbClr val="D9D1CC"/>
          </a:solidFill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Between antipsychotics, the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differences in safety and tolerability are usually more pronounced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than those in efficacy, as indicated by the broader distribution of points in the plots for various side effects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C6B180-A279-8366-8AA8-7BD4987933CC}"/>
              </a:ext>
            </a:extLst>
          </p:cNvPr>
          <p:cNvSpPr txBox="1"/>
          <p:nvPr/>
        </p:nvSpPr>
        <p:spPr>
          <a:xfrm>
            <a:off x="539749" y="1416785"/>
            <a:ext cx="10435472" cy="33855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Ranking of antipsychotic drugs in efficacy and side effects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1A1013-9C3E-C0EC-F23D-E2557FE5DD0C}"/>
              </a:ext>
            </a:extLst>
          </p:cNvPr>
          <p:cNvSpPr txBox="1"/>
          <p:nvPr/>
        </p:nvSpPr>
        <p:spPr>
          <a:xfrm>
            <a:off x="9224406" y="5061317"/>
            <a:ext cx="2798928" cy="400110"/>
          </a:xfrm>
          <a:prstGeom prst="rect">
            <a:avLst/>
          </a:prstGeom>
          <a:noFill/>
        </p:spPr>
        <p:txBody>
          <a:bodyPr wrap="square" lIns="0" anchor="ctr">
            <a:spAutoFit/>
          </a:bodyPr>
          <a:lstStyle/>
          <a:p>
            <a:pPr marL="144000" marR="0" lvl="0" indent="-144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9CBB"/>
              </a:buClr>
              <a:buSzTx/>
              <a:buFont typeface="Arial" panose="020B0604020202020204" pitchFamily="34" charset="0"/>
              <a:buChar char="●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95% CI not overlapping with no difference compared with placebo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F124FF-D5E1-1BF0-DDA5-DEA8E10C78A4}"/>
              </a:ext>
            </a:extLst>
          </p:cNvPr>
          <p:cNvSpPr txBox="1"/>
          <p:nvPr/>
        </p:nvSpPr>
        <p:spPr>
          <a:xfrm>
            <a:off x="9224406" y="5441735"/>
            <a:ext cx="2798928" cy="400110"/>
          </a:xfrm>
          <a:prstGeom prst="rect">
            <a:avLst/>
          </a:prstGeom>
          <a:noFill/>
        </p:spPr>
        <p:txBody>
          <a:bodyPr wrap="square" lIns="0" anchor="ctr">
            <a:spAutoFit/>
          </a:bodyPr>
          <a:lstStyle/>
          <a:p>
            <a:pPr marL="144000" marR="0" lvl="0" indent="-144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9CBB">
                  <a:lumMod val="50000"/>
                </a:srgbClr>
              </a:buClr>
              <a:buSzTx/>
              <a:buFont typeface="Arial" panose="020B0604020202020204" pitchFamily="34" charset="0"/>
              <a:buChar char="●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95% CI overlapping with no difference compared with placebo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 Nova" panose="020B0504020202020204" pitchFamily="34" charset="0"/>
              <a:ea typeface="+mn-ea"/>
              <a:cs typeface="+mn-cs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00A71C8-734A-20A5-AF2E-070B76D75384}"/>
              </a:ext>
            </a:extLst>
          </p:cNvPr>
          <p:cNvCxnSpPr>
            <a:cxnSpLocks/>
          </p:cNvCxnSpPr>
          <p:nvPr/>
        </p:nvCxnSpPr>
        <p:spPr>
          <a:xfrm>
            <a:off x="9222533" y="3396785"/>
            <a:ext cx="28008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A31B1A4-3BBF-FC97-1820-E163FA00A7F6}"/>
              </a:ext>
            </a:extLst>
          </p:cNvPr>
          <p:cNvCxnSpPr>
            <a:cxnSpLocks/>
          </p:cNvCxnSpPr>
          <p:nvPr/>
        </p:nvCxnSpPr>
        <p:spPr>
          <a:xfrm>
            <a:off x="9222533" y="5451581"/>
            <a:ext cx="2800800" cy="0"/>
          </a:xfrm>
          <a:prstGeom prst="line">
            <a:avLst/>
          </a:prstGeom>
          <a:ln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84494E1-4A7E-A5AF-1F2E-674037F44693}"/>
              </a:ext>
            </a:extLst>
          </p:cNvPr>
          <p:cNvCxnSpPr>
            <a:cxnSpLocks/>
          </p:cNvCxnSpPr>
          <p:nvPr/>
        </p:nvCxnSpPr>
        <p:spPr>
          <a:xfrm flipH="1">
            <a:off x="558461" y="5831999"/>
            <a:ext cx="11464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AA53B0D-A57E-1122-CE17-F5A61FB5AC59}"/>
              </a:ext>
            </a:extLst>
          </p:cNvPr>
          <p:cNvCxnSpPr>
            <a:endCxn id="5" idx="1"/>
          </p:cNvCxnSpPr>
          <p:nvPr/>
        </p:nvCxnSpPr>
        <p:spPr>
          <a:xfrm>
            <a:off x="0" y="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7">
            <a:extLst>
              <a:ext uri="{FF2B5EF4-FFF2-40B4-BE49-F238E27FC236}">
                <a16:creationId xmlns:a16="http://schemas.microsoft.com/office/drawing/2014/main" id="{8B776D09-F7E4-44A2-96EC-ABFB7AE3E9DB}"/>
              </a:ext>
            </a:extLst>
          </p:cNvPr>
          <p:cNvGraphicFramePr>
            <a:graphicFrameLocks noGrp="1"/>
          </p:cNvGraphicFramePr>
          <p:nvPr/>
        </p:nvGraphicFramePr>
        <p:xfrm>
          <a:off x="7445483" y="1796269"/>
          <a:ext cx="1440000" cy="3016495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4244673697"/>
                    </a:ext>
                  </a:extLst>
                </a:gridCol>
              </a:tblGrid>
              <a:tr h="1563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700" b="1" kern="1200" noProof="0" dirty="0">
                          <a:solidFill>
                            <a:schemeClr val="bg1"/>
                          </a:solidFill>
                        </a:rPr>
                        <a:t>Change in QTc (</a:t>
                      </a:r>
                      <a:r>
                        <a:rPr lang="en-US" sz="700" b="1" kern="1200" noProof="0" dirty="0" err="1">
                          <a:solidFill>
                            <a:schemeClr val="bg1"/>
                          </a:solidFill>
                        </a:rPr>
                        <a:t>ms</a:t>
                      </a:r>
                      <a:r>
                        <a:rPr lang="en-US" sz="700" b="1" kern="1200" noProof="0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en-US" sz="700" b="1" kern="120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4000" marB="2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649311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CAR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5718086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BRE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3835448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LUR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5165230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ARI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1650750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Placebo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87597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PAL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7088050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HAL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1825554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XAN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8524970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PERO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387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PERP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9038665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BLO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9353981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RIS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4695306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OLA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5089506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ASE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7249879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QUE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4423422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ILO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1176698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ZIP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8316862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CHL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4655126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AMI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076447"/>
                  </a:ext>
                </a:extLst>
              </a:tr>
              <a:tr h="1430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SER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1674067"/>
                  </a:ext>
                </a:extLst>
              </a:tr>
            </a:tbl>
          </a:graphicData>
        </a:graphic>
      </p:graphicFrame>
      <p:graphicFrame>
        <p:nvGraphicFramePr>
          <p:cNvPr id="16" name="Table 7">
            <a:extLst>
              <a:ext uri="{FF2B5EF4-FFF2-40B4-BE49-F238E27FC236}">
                <a16:creationId xmlns:a16="http://schemas.microsoft.com/office/drawing/2014/main" id="{DF0B336C-B456-D58D-4E9E-4A884D67867A}"/>
              </a:ext>
            </a:extLst>
          </p:cNvPr>
          <p:cNvGraphicFramePr>
            <a:graphicFrameLocks noGrp="1"/>
          </p:cNvGraphicFramePr>
          <p:nvPr/>
        </p:nvGraphicFramePr>
        <p:xfrm>
          <a:off x="5761780" y="1796269"/>
          <a:ext cx="1440000" cy="2997986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4244673697"/>
                    </a:ext>
                  </a:extLst>
                </a:gridCol>
              </a:tblGrid>
              <a:tr h="1665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700" b="1" noProof="0" dirty="0">
                          <a:solidFill>
                            <a:schemeClr val="bg1"/>
                          </a:solidFill>
                        </a:rPr>
                        <a:t>Change in prolactin (ng/ml)</a:t>
                      </a:r>
                      <a:endParaRPr lang="en-US" sz="700" b="1" noProof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24000" marB="2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649311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ARI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5718086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CAR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3835448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QUE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5165230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Placebo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1650750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LUM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87597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CLO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7088050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XAN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1825554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BRE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8524970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PERO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387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ZIP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9038665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BLO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9353981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ILO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4695306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LUR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5089506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ASE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7249879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OLA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4423422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CHL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1176698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SER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8316862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HAL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4655126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PERP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076447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ZOT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1674067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RIS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6769764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PAL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584084"/>
                  </a:ext>
                </a:extLst>
              </a:tr>
              <a:tr h="1231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231F20"/>
                          </a:solidFill>
                          <a:effectLst/>
                        </a:rPr>
                        <a:t>AMI </a:t>
                      </a:r>
                      <a:endParaRPr lang="en-US" sz="700" b="0" i="0" u="none" strike="noStrike" noProof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4732559"/>
                  </a:ext>
                </a:extLst>
              </a:tr>
            </a:tbl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DAC3DBDC-0B18-540B-6ADE-9688BA94F68D}"/>
              </a:ext>
            </a:extLst>
          </p:cNvPr>
          <p:cNvGraphicFramePr/>
          <p:nvPr/>
        </p:nvGraphicFramePr>
        <p:xfrm>
          <a:off x="5698782" y="1950126"/>
          <a:ext cx="1479893" cy="3111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A3504975-9433-C3CF-57BA-B9F514F79BC4}"/>
              </a:ext>
            </a:extLst>
          </p:cNvPr>
          <p:cNvGrpSpPr/>
          <p:nvPr/>
        </p:nvGrpSpPr>
        <p:grpSpPr>
          <a:xfrm>
            <a:off x="5767121" y="5216034"/>
            <a:ext cx="1173772" cy="277892"/>
            <a:chOff x="2463994" y="5127472"/>
            <a:chExt cx="1328349" cy="2778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59E2AF8-052F-EC57-AA90-1E1AD9A0011A}"/>
                </a:ext>
              </a:extLst>
            </p:cNvPr>
            <p:cNvSpPr txBox="1"/>
            <p:nvPr/>
          </p:nvSpPr>
          <p:spPr>
            <a:xfrm>
              <a:off x="3203263" y="5127472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placebo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A5EC2A7-5EED-CC91-99D6-10C3FB056BE3}"/>
                </a:ext>
              </a:extLst>
            </p:cNvPr>
            <p:cNvSpPr txBox="1"/>
            <p:nvPr/>
          </p:nvSpPr>
          <p:spPr>
            <a:xfrm>
              <a:off x="2463994" y="5136607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comparator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540752D-7E02-2B19-FE1B-41C529806B79}"/>
              </a:ext>
            </a:extLst>
          </p:cNvPr>
          <p:cNvGrpSpPr/>
          <p:nvPr/>
        </p:nvGrpSpPr>
        <p:grpSpPr>
          <a:xfrm>
            <a:off x="6055717" y="5144363"/>
            <a:ext cx="763159" cy="0"/>
            <a:chOff x="1256400" y="5223755"/>
            <a:chExt cx="763159" cy="0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7DF181F-AFB8-6A08-2B74-A9058E92AEF6}"/>
                </a:ext>
              </a:extLst>
            </p:cNvPr>
            <p:cNvCxnSpPr>
              <a:cxnSpLocks/>
            </p:cNvCxnSpPr>
            <p:nvPr/>
          </p:nvCxnSpPr>
          <p:spPr>
            <a:xfrm>
              <a:off x="1674732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EF5EC37-8718-79BC-040F-C307449AB4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6400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2EF2E3B-53E0-6DAC-60BD-993A7FA350F6}"/>
              </a:ext>
            </a:extLst>
          </p:cNvPr>
          <p:cNvGrpSpPr/>
          <p:nvPr/>
        </p:nvGrpSpPr>
        <p:grpSpPr>
          <a:xfrm>
            <a:off x="7566063" y="5219748"/>
            <a:ext cx="1173772" cy="277892"/>
            <a:chOff x="2463994" y="5127472"/>
            <a:chExt cx="1328349" cy="27789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1E1E803-1AAE-9C8F-44E7-951BAFB22830}"/>
                </a:ext>
              </a:extLst>
            </p:cNvPr>
            <p:cNvSpPr txBox="1"/>
            <p:nvPr/>
          </p:nvSpPr>
          <p:spPr>
            <a:xfrm>
              <a:off x="3203263" y="5127472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placebo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EA6D6FD-1C0A-79D4-05C4-BBFC1DE42703}"/>
                </a:ext>
              </a:extLst>
            </p:cNvPr>
            <p:cNvSpPr txBox="1"/>
            <p:nvPr/>
          </p:nvSpPr>
          <p:spPr>
            <a:xfrm>
              <a:off x="2463994" y="5136607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comparator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61FF925-1E6E-2092-FC64-5FE738E60485}"/>
              </a:ext>
            </a:extLst>
          </p:cNvPr>
          <p:cNvGrpSpPr/>
          <p:nvPr/>
        </p:nvGrpSpPr>
        <p:grpSpPr>
          <a:xfrm>
            <a:off x="7716411" y="5144244"/>
            <a:ext cx="763159" cy="0"/>
            <a:chOff x="1256400" y="5223755"/>
            <a:chExt cx="763159" cy="0"/>
          </a:xfrm>
        </p:grpSpPr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01247234-B2D6-E35A-BD2F-B29EDD6F4190}"/>
                </a:ext>
              </a:extLst>
            </p:cNvPr>
            <p:cNvCxnSpPr>
              <a:cxnSpLocks/>
            </p:cNvCxnSpPr>
            <p:nvPr/>
          </p:nvCxnSpPr>
          <p:spPr>
            <a:xfrm>
              <a:off x="1674732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756852F-7B6F-71E1-1EC8-04FF6A2ACB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6400" y="5223755"/>
              <a:ext cx="34482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</p:grpSp>
      <p:graphicFrame>
        <p:nvGraphicFramePr>
          <p:cNvPr id="11" name="Table 7">
            <a:extLst>
              <a:ext uri="{FF2B5EF4-FFF2-40B4-BE49-F238E27FC236}">
                <a16:creationId xmlns:a16="http://schemas.microsoft.com/office/drawing/2014/main" id="{2F429F3F-8B5D-E53C-862F-D2EAA3E93068}"/>
              </a:ext>
            </a:extLst>
          </p:cNvPr>
          <p:cNvGraphicFramePr>
            <a:graphicFrameLocks noGrp="1"/>
          </p:cNvGraphicFramePr>
          <p:nvPr/>
        </p:nvGraphicFramePr>
        <p:xfrm>
          <a:off x="671250" y="1794409"/>
          <a:ext cx="1406279" cy="301218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406279">
                  <a:extLst>
                    <a:ext uri="{9D8B030D-6E8A-4147-A177-3AD203B41FA5}">
                      <a16:colId xmlns:a16="http://schemas.microsoft.com/office/drawing/2014/main" val="4244673697"/>
                    </a:ext>
                  </a:extLst>
                </a:gridCol>
              </a:tblGrid>
              <a:tr h="14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700" b="1" kern="1200" noProof="0" dirty="0">
                          <a:solidFill>
                            <a:schemeClr val="bg1"/>
                          </a:solidFill>
                        </a:rPr>
                        <a:t>Overall symptoms</a:t>
                      </a:r>
                      <a:endParaRPr lang="en-US" sz="700" b="1" kern="120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4000" marB="2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64931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CLO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571808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AMI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383544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SUL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516523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OLA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165075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ZOT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87597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XAN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708805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RIS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182555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PERP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852497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PAL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387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BLO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903866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OLA-S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935398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ARI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469530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HAL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508950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PERO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724987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QUE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442342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SER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117669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ASE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831686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ZIP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465512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CHL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076447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LUR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1674067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CAR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830349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ILO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996374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BRE 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333929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LUM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157503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7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Placebo</a:t>
                      </a:r>
                      <a:endParaRPr lang="en-US" sz="7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0" marR="92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1845647"/>
                  </a:ext>
                </a:extLst>
              </a:tr>
            </a:tbl>
          </a:graphicData>
        </a:graphic>
      </p:graphicFrame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7EEDA84-4B39-DCCD-4957-83644FE0082E}"/>
              </a:ext>
            </a:extLst>
          </p:cNvPr>
          <p:cNvCxnSpPr>
            <a:cxnSpLocks/>
          </p:cNvCxnSpPr>
          <p:nvPr/>
        </p:nvCxnSpPr>
        <p:spPr>
          <a:xfrm>
            <a:off x="1593941" y="5140412"/>
            <a:ext cx="344827" cy="0"/>
          </a:xfrm>
          <a:prstGeom prst="straightConnector1">
            <a:avLst/>
          </a:prstGeom>
          <a:noFill/>
          <a:ln w="12700" cap="flat" cmpd="sng" algn="ctr">
            <a:solidFill>
              <a:srgbClr val="333333"/>
            </a:solidFill>
            <a:prstDash val="solid"/>
            <a:tailEnd type="triangle"/>
          </a:ln>
          <a:effectLst/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ED969BC-C0CA-D9FE-B378-BB32B9E75A2F}"/>
              </a:ext>
            </a:extLst>
          </p:cNvPr>
          <p:cNvCxnSpPr>
            <a:cxnSpLocks/>
          </p:cNvCxnSpPr>
          <p:nvPr/>
        </p:nvCxnSpPr>
        <p:spPr>
          <a:xfrm flipH="1">
            <a:off x="1175609" y="5140412"/>
            <a:ext cx="344827" cy="0"/>
          </a:xfrm>
          <a:prstGeom prst="straightConnector1">
            <a:avLst/>
          </a:prstGeom>
          <a:noFill/>
          <a:ln w="12700" cap="flat" cmpd="sng" algn="ctr">
            <a:solidFill>
              <a:srgbClr val="333333"/>
            </a:solidFill>
            <a:prstDash val="solid"/>
            <a:tailEnd type="triangle"/>
          </a:ln>
          <a:effectLst/>
        </p:spPr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8C52B53-8FE9-797F-61F2-E5BD86272E0C}"/>
              </a:ext>
            </a:extLst>
          </p:cNvPr>
          <p:cNvGrpSpPr/>
          <p:nvPr/>
        </p:nvGrpSpPr>
        <p:grpSpPr>
          <a:xfrm>
            <a:off x="938515" y="5212605"/>
            <a:ext cx="1173772" cy="277892"/>
            <a:chOff x="2463994" y="5127472"/>
            <a:chExt cx="1328349" cy="27789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7F5A5D2-2A67-8A03-8838-A5BEDA19E85C}"/>
                </a:ext>
              </a:extLst>
            </p:cNvPr>
            <p:cNvSpPr txBox="1"/>
            <p:nvPr/>
          </p:nvSpPr>
          <p:spPr>
            <a:xfrm>
              <a:off x="3203263" y="5127472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placebo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7611212-3371-E91D-35D0-99AADD322B5B}"/>
                </a:ext>
              </a:extLst>
            </p:cNvPr>
            <p:cNvSpPr txBox="1"/>
            <p:nvPr/>
          </p:nvSpPr>
          <p:spPr>
            <a:xfrm>
              <a:off x="2463994" y="5136607"/>
              <a:ext cx="589080" cy="268757"/>
            </a:xfrm>
            <a:prstGeom prst="rect">
              <a:avLst/>
            </a:prstGeom>
          </p:spPr>
          <p:txBody>
            <a:bodyPr vert="horz" wrap="none" lIns="121920" tIns="60960" rIns="121920" bIns="60960" rtlCol="0" anchor="ctr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Favours </a:t>
              </a:r>
              <a:b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</a:b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comparator</a:t>
              </a:r>
            </a:p>
          </p:txBody>
        </p:sp>
      </p:grpSp>
      <p:graphicFrame>
        <p:nvGraphicFramePr>
          <p:cNvPr id="48" name="Chart 47">
            <a:extLst>
              <a:ext uri="{FF2B5EF4-FFF2-40B4-BE49-F238E27FC236}">
                <a16:creationId xmlns:a16="http://schemas.microsoft.com/office/drawing/2014/main" id="{791524E9-3C23-4923-8E9A-C71B4C20101E}"/>
              </a:ext>
            </a:extLst>
          </p:cNvPr>
          <p:cNvGraphicFramePr/>
          <p:nvPr/>
        </p:nvGraphicFramePr>
        <p:xfrm>
          <a:off x="986845" y="1665256"/>
          <a:ext cx="1135201" cy="3597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9" name="Chart 48">
            <a:extLst>
              <a:ext uri="{FF2B5EF4-FFF2-40B4-BE49-F238E27FC236}">
                <a16:creationId xmlns:a16="http://schemas.microsoft.com/office/drawing/2014/main" id="{317B2629-D623-25D5-27ED-D1617BE072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4361376"/>
              </p:ext>
            </p:extLst>
          </p:nvPr>
        </p:nvGraphicFramePr>
        <p:xfrm>
          <a:off x="7470251" y="1952452"/>
          <a:ext cx="1479893" cy="3111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A681DD97-6A62-C91B-E04C-7ED2C631FDF1}"/>
              </a:ext>
            </a:extLst>
          </p:cNvPr>
          <p:cNvSpPr/>
          <p:nvPr/>
        </p:nvSpPr>
        <p:spPr>
          <a:xfrm rot="5400000">
            <a:off x="8662120" y="4724502"/>
            <a:ext cx="72000" cy="72000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AE7FE21C-5E0D-576A-06DE-D58CF33C003E}"/>
              </a:ext>
            </a:extLst>
          </p:cNvPr>
          <p:cNvSpPr/>
          <p:nvPr/>
        </p:nvSpPr>
        <p:spPr>
          <a:xfrm rot="5400000">
            <a:off x="8580205" y="4427406"/>
            <a:ext cx="72000" cy="72000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12060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SCZ Masterclass 2025">
    <a:dk1>
      <a:srgbClr val="333333"/>
    </a:dk1>
    <a:lt1>
      <a:srgbClr val="FFFFFF"/>
    </a:lt1>
    <a:dk2>
      <a:srgbClr val="333333"/>
    </a:dk2>
    <a:lt2>
      <a:srgbClr val="FFFFFF"/>
    </a:lt2>
    <a:accent1>
      <a:srgbClr val="FFB66D"/>
    </a:accent1>
    <a:accent2>
      <a:srgbClr val="FD7145"/>
    </a:accent2>
    <a:accent3>
      <a:srgbClr val="A1A1A1"/>
    </a:accent3>
    <a:accent4>
      <a:srgbClr val="FFF0E2"/>
    </a:accent4>
    <a:accent5>
      <a:srgbClr val="BF1523"/>
    </a:accent5>
    <a:accent6>
      <a:srgbClr val="FBEDCA"/>
    </a:accent6>
    <a:hlink>
      <a:srgbClr val="37A352"/>
    </a:hlink>
    <a:folHlink>
      <a:srgbClr val="B65B00"/>
    </a:folHlink>
  </a:clrScheme>
  <a:fontScheme name="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SCZ Masterclass 2025">
    <a:dk1>
      <a:srgbClr val="333333"/>
    </a:dk1>
    <a:lt1>
      <a:srgbClr val="FFFFFF"/>
    </a:lt1>
    <a:dk2>
      <a:srgbClr val="333333"/>
    </a:dk2>
    <a:lt2>
      <a:srgbClr val="FFFFFF"/>
    </a:lt2>
    <a:accent1>
      <a:srgbClr val="FFB66D"/>
    </a:accent1>
    <a:accent2>
      <a:srgbClr val="FD7145"/>
    </a:accent2>
    <a:accent3>
      <a:srgbClr val="A1A1A1"/>
    </a:accent3>
    <a:accent4>
      <a:srgbClr val="FFF0E2"/>
    </a:accent4>
    <a:accent5>
      <a:srgbClr val="BF1523"/>
    </a:accent5>
    <a:accent6>
      <a:srgbClr val="FBEDCA"/>
    </a:accent6>
    <a:hlink>
      <a:srgbClr val="37A352"/>
    </a:hlink>
    <a:folHlink>
      <a:srgbClr val="B65B00"/>
    </a:folHlink>
  </a:clrScheme>
  <a:fontScheme name="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SCZ Masterclass 2025">
    <a:dk1>
      <a:srgbClr val="333333"/>
    </a:dk1>
    <a:lt1>
      <a:srgbClr val="FFFFFF"/>
    </a:lt1>
    <a:dk2>
      <a:srgbClr val="333333"/>
    </a:dk2>
    <a:lt2>
      <a:srgbClr val="FFFFFF"/>
    </a:lt2>
    <a:accent1>
      <a:srgbClr val="FFB66D"/>
    </a:accent1>
    <a:accent2>
      <a:srgbClr val="FD7145"/>
    </a:accent2>
    <a:accent3>
      <a:srgbClr val="A1A1A1"/>
    </a:accent3>
    <a:accent4>
      <a:srgbClr val="FFF0E2"/>
    </a:accent4>
    <a:accent5>
      <a:srgbClr val="BF1523"/>
    </a:accent5>
    <a:accent6>
      <a:srgbClr val="FBEDCA"/>
    </a:accent6>
    <a:hlink>
      <a:srgbClr val="37A352"/>
    </a:hlink>
    <a:folHlink>
      <a:srgbClr val="B65B00"/>
    </a:folHlink>
  </a:clrScheme>
  <a:fontScheme name="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SCZ Masterclass 2025">
    <a:dk1>
      <a:srgbClr val="333333"/>
    </a:dk1>
    <a:lt1>
      <a:srgbClr val="FFFFFF"/>
    </a:lt1>
    <a:dk2>
      <a:srgbClr val="333333"/>
    </a:dk2>
    <a:lt2>
      <a:srgbClr val="FFFFFF"/>
    </a:lt2>
    <a:accent1>
      <a:srgbClr val="FFB66D"/>
    </a:accent1>
    <a:accent2>
      <a:srgbClr val="FD7145"/>
    </a:accent2>
    <a:accent3>
      <a:srgbClr val="A1A1A1"/>
    </a:accent3>
    <a:accent4>
      <a:srgbClr val="FFF0E2"/>
    </a:accent4>
    <a:accent5>
      <a:srgbClr val="BF1523"/>
    </a:accent5>
    <a:accent6>
      <a:srgbClr val="FBEDCA"/>
    </a:accent6>
    <a:hlink>
      <a:srgbClr val="37A352"/>
    </a:hlink>
    <a:folHlink>
      <a:srgbClr val="B65B00"/>
    </a:folHlink>
  </a:clrScheme>
  <a:fontScheme name="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SCZ Masterclass 2025">
    <a:dk1>
      <a:srgbClr val="333333"/>
    </a:dk1>
    <a:lt1>
      <a:srgbClr val="FFFFFF"/>
    </a:lt1>
    <a:dk2>
      <a:srgbClr val="333333"/>
    </a:dk2>
    <a:lt2>
      <a:srgbClr val="FFFFFF"/>
    </a:lt2>
    <a:accent1>
      <a:srgbClr val="FFB66D"/>
    </a:accent1>
    <a:accent2>
      <a:srgbClr val="FD7145"/>
    </a:accent2>
    <a:accent3>
      <a:srgbClr val="A1A1A1"/>
    </a:accent3>
    <a:accent4>
      <a:srgbClr val="FFF0E2"/>
    </a:accent4>
    <a:accent5>
      <a:srgbClr val="BF1523"/>
    </a:accent5>
    <a:accent6>
      <a:srgbClr val="FBEDCA"/>
    </a:accent6>
    <a:hlink>
      <a:srgbClr val="37A352"/>
    </a:hlink>
    <a:folHlink>
      <a:srgbClr val="B65B00"/>
    </a:folHlink>
  </a:clrScheme>
  <a:fontScheme name="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535</Words>
  <Application>Microsoft Office PowerPoint</Application>
  <PresentationFormat>Widescreen</PresentationFormat>
  <Paragraphs>147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Efficacy and side effects of major antipsychotic drugs (II)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2026-08-04T13:15:11Z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